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4.jpg" ContentType="image/jpeg"/>
  <Override PartName="/ppt/media/image16.jpg" ContentType="image/jpeg"/>
  <Override PartName="/ppt/media/image18.jpg" ContentType="image/jpeg"/>
  <Override PartName="/ppt/media/image35.jpg" ContentType="image/jpeg"/>
  <Override PartName="/ppt/media/image42.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16" r:id="rId4"/>
    <p:sldMasterId id="2147483933" r:id="rId5"/>
  </p:sldMasterIdLst>
  <p:notesMasterIdLst>
    <p:notesMasterId r:id="rId73"/>
  </p:notesMasterIdLst>
  <p:handoutMasterIdLst>
    <p:handoutMasterId r:id="rId74"/>
  </p:handoutMasterIdLst>
  <p:sldIdLst>
    <p:sldId id="256" r:id="rId6"/>
    <p:sldId id="257" r:id="rId7"/>
    <p:sldId id="280" r:id="rId8"/>
    <p:sldId id="264" r:id="rId9"/>
    <p:sldId id="272" r:id="rId10"/>
    <p:sldId id="337" r:id="rId11"/>
    <p:sldId id="401" r:id="rId12"/>
    <p:sldId id="369" r:id="rId13"/>
    <p:sldId id="274" r:id="rId14"/>
    <p:sldId id="320" r:id="rId15"/>
    <p:sldId id="321" r:id="rId16"/>
    <p:sldId id="322" r:id="rId17"/>
    <p:sldId id="268" r:id="rId18"/>
    <p:sldId id="277" r:id="rId19"/>
    <p:sldId id="362" r:id="rId20"/>
    <p:sldId id="390" r:id="rId21"/>
    <p:sldId id="391" r:id="rId22"/>
    <p:sldId id="278" r:id="rId23"/>
    <p:sldId id="324" r:id="rId24"/>
    <p:sldId id="289" r:id="rId25"/>
    <p:sldId id="367" r:id="rId26"/>
    <p:sldId id="368" r:id="rId27"/>
    <p:sldId id="323" r:id="rId28"/>
    <p:sldId id="403" r:id="rId29"/>
    <p:sldId id="412" r:id="rId30"/>
    <p:sldId id="406" r:id="rId31"/>
    <p:sldId id="415" r:id="rId32"/>
    <p:sldId id="414" r:id="rId33"/>
    <p:sldId id="346" r:id="rId34"/>
    <p:sldId id="426" r:id="rId35"/>
    <p:sldId id="407" r:id="rId36"/>
    <p:sldId id="292" r:id="rId37"/>
    <p:sldId id="285" r:id="rId38"/>
    <p:sldId id="387" r:id="rId39"/>
    <p:sldId id="411" r:id="rId40"/>
    <p:sldId id="328" r:id="rId41"/>
    <p:sldId id="389" r:id="rId42"/>
    <p:sldId id="329" r:id="rId43"/>
    <p:sldId id="331" r:id="rId44"/>
    <p:sldId id="416" r:id="rId45"/>
    <p:sldId id="417" r:id="rId46"/>
    <p:sldId id="422" r:id="rId47"/>
    <p:sldId id="386" r:id="rId48"/>
    <p:sldId id="374" r:id="rId49"/>
    <p:sldId id="394" r:id="rId50"/>
    <p:sldId id="423" r:id="rId51"/>
    <p:sldId id="395" r:id="rId52"/>
    <p:sldId id="308" r:id="rId53"/>
    <p:sldId id="318" r:id="rId54"/>
    <p:sldId id="287" r:id="rId55"/>
    <p:sldId id="305" r:id="rId56"/>
    <p:sldId id="385" r:id="rId57"/>
    <p:sldId id="409" r:id="rId58"/>
    <p:sldId id="410" r:id="rId59"/>
    <p:sldId id="258" r:id="rId60"/>
    <p:sldId id="273" r:id="rId61"/>
    <p:sldId id="379" r:id="rId62"/>
    <p:sldId id="393" r:id="rId63"/>
    <p:sldId id="400" r:id="rId64"/>
    <p:sldId id="399" r:id="rId65"/>
    <p:sldId id="396" r:id="rId66"/>
    <p:sldId id="398" r:id="rId67"/>
    <p:sldId id="424" r:id="rId68"/>
    <p:sldId id="425" r:id="rId69"/>
    <p:sldId id="353" r:id="rId70"/>
    <p:sldId id="421" r:id="rId71"/>
    <p:sldId id="27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64"/>
            <p14:sldId id="272"/>
            <p14:sldId id="337"/>
            <p14:sldId id="401"/>
            <p14:sldId id="369"/>
            <p14:sldId id="274"/>
            <p14:sldId id="320"/>
            <p14:sldId id="321"/>
            <p14:sldId id="322"/>
            <p14:sldId id="268"/>
            <p14:sldId id="277"/>
            <p14:sldId id="362"/>
            <p14:sldId id="390"/>
            <p14:sldId id="391"/>
            <p14:sldId id="278"/>
            <p14:sldId id="324"/>
            <p14:sldId id="289"/>
            <p14:sldId id="367"/>
            <p14:sldId id="368"/>
            <p14:sldId id="323"/>
            <p14:sldId id="403"/>
            <p14:sldId id="412"/>
            <p14:sldId id="406"/>
            <p14:sldId id="415"/>
            <p14:sldId id="414"/>
            <p14:sldId id="346"/>
            <p14:sldId id="426"/>
            <p14:sldId id="407"/>
            <p14:sldId id="292"/>
            <p14:sldId id="285"/>
            <p14:sldId id="387"/>
            <p14:sldId id="411"/>
            <p14:sldId id="328"/>
            <p14:sldId id="389"/>
            <p14:sldId id="329"/>
            <p14:sldId id="331"/>
            <p14:sldId id="416"/>
            <p14:sldId id="417"/>
            <p14:sldId id="422"/>
            <p14:sldId id="386"/>
            <p14:sldId id="374"/>
            <p14:sldId id="394"/>
            <p14:sldId id="423"/>
            <p14:sldId id="395"/>
            <p14:sldId id="308"/>
            <p14:sldId id="318"/>
            <p14:sldId id="287"/>
            <p14:sldId id="305"/>
            <p14:sldId id="385"/>
            <p14:sldId id="409"/>
            <p14:sldId id="410"/>
            <p14:sldId id="258"/>
            <p14:sldId id="273"/>
            <p14:sldId id="379"/>
            <p14:sldId id="393"/>
            <p14:sldId id="400"/>
            <p14:sldId id="399"/>
            <p14:sldId id="396"/>
            <p14:sldId id="398"/>
            <p14:sldId id="424"/>
            <p14:sldId id="425"/>
            <p14:sldId id="353"/>
            <p14:sldId id="421"/>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90" autoAdjust="0"/>
    <p:restoredTop sz="93447" autoAdjust="0"/>
  </p:normalViewPr>
  <p:slideViewPr>
    <p:cSldViewPr snapToGrid="0">
      <p:cViewPr varScale="1">
        <p:scale>
          <a:sx n="63" d="100"/>
          <a:sy n="63" d="100"/>
        </p:scale>
        <p:origin x="904" y="56"/>
      </p:cViewPr>
      <p:guideLst/>
    </p:cSldViewPr>
  </p:slideViewPr>
  <p:notesTextViewPr>
    <p:cViewPr>
      <p:scale>
        <a:sx n="1" d="1"/>
        <a:sy n="1" d="1"/>
      </p:scale>
      <p:origin x="0" y="0"/>
    </p:cViewPr>
  </p:notesTextViewPr>
  <p:sorterViewPr>
    <p:cViewPr>
      <p:scale>
        <a:sx n="70" d="100"/>
        <a:sy n="70" d="100"/>
      </p:scale>
      <p:origin x="0" y="-636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ite\AppData\Local\Microsoft\Windows\INetCache\IE\SP1JPU95\Burndown%20Chart%20Sprint3%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aite\AppData\Local\Microsoft\Windows\INetCache\IE\VNHIDDSQ\Burndown_chart4%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esktop\Metrics6\Burndown%20chart%206.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3" Type="http://schemas.openxmlformats.org/officeDocument/2006/relationships/oleObject" Target="file:///D:\Downloads%20documents\Team%20Velocity8.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ownloads%20documents\BurndownChart8.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Burndown</a:t>
            </a:r>
            <a:r>
              <a:rPr lang="en-IN" baseline="0" dirty="0"/>
              <a:t> Chart </a:t>
            </a:r>
            <a:r>
              <a:rPr lang="en-IN" dirty="0"/>
              <a:t>Sprint 3</a:t>
            </a:r>
          </a:p>
        </c:rich>
      </c:tx>
      <c:layout>
        <c:manualLayout>
          <c:xMode val="edge"/>
          <c:yMode val="edge"/>
          <c:x val="0.43783338454365922"/>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796471129493574E-2"/>
          <c:y val="0.10260824984654525"/>
          <c:w val="0.91179567832655928"/>
          <c:h val="0.73575822230593657"/>
        </c:manualLayout>
      </c:layout>
      <c:lineChart>
        <c:grouping val="standard"/>
        <c:varyColors val="0"/>
        <c:ser>
          <c:idx val="0"/>
          <c:order val="0"/>
          <c:tx>
            <c:strRef>
              <c:f>Sheet1!$C$1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Sheet1!$B$2:$B$39</c:f>
              <c:numCache>
                <c:formatCode>d\-mmm</c:formatCode>
                <c:ptCount val="38"/>
                <c:pt idx="0">
                  <c:v>44860</c:v>
                </c:pt>
                <c:pt idx="1">
                  <c:v>44861</c:v>
                </c:pt>
                <c:pt idx="2">
                  <c:v>44862</c:v>
                </c:pt>
                <c:pt idx="3">
                  <c:v>44863</c:v>
                </c:pt>
                <c:pt idx="4">
                  <c:v>44864</c:v>
                </c:pt>
                <c:pt idx="5">
                  <c:v>44865</c:v>
                </c:pt>
                <c:pt idx="6">
                  <c:v>44866</c:v>
                </c:pt>
                <c:pt idx="7">
                  <c:v>44867</c:v>
                </c:pt>
                <c:pt idx="8">
                  <c:v>44868</c:v>
                </c:pt>
                <c:pt idx="9">
                  <c:v>44869</c:v>
                </c:pt>
                <c:pt idx="10">
                  <c:v>44870</c:v>
                </c:pt>
                <c:pt idx="11">
                  <c:v>44871</c:v>
                </c:pt>
                <c:pt idx="12">
                  <c:v>44872</c:v>
                </c:pt>
                <c:pt idx="13">
                  <c:v>44873</c:v>
                </c:pt>
                <c:pt idx="14">
                  <c:v>44874</c:v>
                </c:pt>
                <c:pt idx="15">
                  <c:v>44875</c:v>
                </c:pt>
                <c:pt idx="16">
                  <c:v>44876</c:v>
                </c:pt>
                <c:pt idx="17">
                  <c:v>44877</c:v>
                </c:pt>
                <c:pt idx="18">
                  <c:v>44878</c:v>
                </c:pt>
                <c:pt idx="19">
                  <c:v>44879</c:v>
                </c:pt>
                <c:pt idx="20">
                  <c:v>44880</c:v>
                </c:pt>
                <c:pt idx="21">
                  <c:v>44881</c:v>
                </c:pt>
                <c:pt idx="22">
                  <c:v>44882</c:v>
                </c:pt>
                <c:pt idx="23">
                  <c:v>44883</c:v>
                </c:pt>
                <c:pt idx="24">
                  <c:v>44884</c:v>
                </c:pt>
                <c:pt idx="25">
                  <c:v>44885</c:v>
                </c:pt>
                <c:pt idx="26">
                  <c:v>44886</c:v>
                </c:pt>
                <c:pt idx="27">
                  <c:v>44887</c:v>
                </c:pt>
                <c:pt idx="28">
                  <c:v>44888</c:v>
                </c:pt>
                <c:pt idx="29">
                  <c:v>44889</c:v>
                </c:pt>
                <c:pt idx="30">
                  <c:v>44890</c:v>
                </c:pt>
                <c:pt idx="31">
                  <c:v>44891</c:v>
                </c:pt>
                <c:pt idx="32">
                  <c:v>44892</c:v>
                </c:pt>
                <c:pt idx="33">
                  <c:v>44893</c:v>
                </c:pt>
                <c:pt idx="34">
                  <c:v>44894</c:v>
                </c:pt>
                <c:pt idx="35">
                  <c:v>44895</c:v>
                </c:pt>
                <c:pt idx="36">
                  <c:v>44896</c:v>
                </c:pt>
                <c:pt idx="37">
                  <c:v>44897</c:v>
                </c:pt>
              </c:numCache>
            </c:numRef>
          </c:cat>
          <c:val>
            <c:numRef>
              <c:f>Sheet1!$C$2:$C$39</c:f>
              <c:numCache>
                <c:formatCode>General</c:formatCode>
                <c:ptCount val="38"/>
                <c:pt idx="0">
                  <c:v>38</c:v>
                </c:pt>
                <c:pt idx="1">
                  <c:v>37</c:v>
                </c:pt>
                <c:pt idx="2">
                  <c:v>36</c:v>
                </c:pt>
                <c:pt idx="3">
                  <c:v>35</c:v>
                </c:pt>
                <c:pt idx="4">
                  <c:v>34</c:v>
                </c:pt>
                <c:pt idx="5">
                  <c:v>33</c:v>
                </c:pt>
                <c:pt idx="6">
                  <c:v>32</c:v>
                </c:pt>
                <c:pt idx="7">
                  <c:v>31</c:v>
                </c:pt>
                <c:pt idx="8">
                  <c:v>30</c:v>
                </c:pt>
                <c:pt idx="9">
                  <c:v>29</c:v>
                </c:pt>
                <c:pt idx="10">
                  <c:v>28</c:v>
                </c:pt>
                <c:pt idx="11">
                  <c:v>27</c:v>
                </c:pt>
                <c:pt idx="12">
                  <c:v>26</c:v>
                </c:pt>
                <c:pt idx="13">
                  <c:v>25</c:v>
                </c:pt>
                <c:pt idx="14">
                  <c:v>24</c:v>
                </c:pt>
                <c:pt idx="15">
                  <c:v>23</c:v>
                </c:pt>
                <c:pt idx="16">
                  <c:v>22</c:v>
                </c:pt>
                <c:pt idx="17">
                  <c:v>21</c:v>
                </c:pt>
                <c:pt idx="18">
                  <c:v>20</c:v>
                </c:pt>
                <c:pt idx="19">
                  <c:v>19</c:v>
                </c:pt>
                <c:pt idx="20">
                  <c:v>18</c:v>
                </c:pt>
                <c:pt idx="21">
                  <c:v>17</c:v>
                </c:pt>
                <c:pt idx="22">
                  <c:v>16</c:v>
                </c:pt>
                <c:pt idx="23">
                  <c:v>15</c:v>
                </c:pt>
                <c:pt idx="24">
                  <c:v>14</c:v>
                </c:pt>
                <c:pt idx="25">
                  <c:v>13</c:v>
                </c:pt>
                <c:pt idx="26">
                  <c:v>12</c:v>
                </c:pt>
                <c:pt idx="27">
                  <c:v>11</c:v>
                </c:pt>
                <c:pt idx="28">
                  <c:v>10</c:v>
                </c:pt>
                <c:pt idx="29">
                  <c:v>9</c:v>
                </c:pt>
                <c:pt idx="30">
                  <c:v>8</c:v>
                </c:pt>
                <c:pt idx="31">
                  <c:v>7</c:v>
                </c:pt>
                <c:pt idx="32">
                  <c:v>6</c:v>
                </c:pt>
                <c:pt idx="33">
                  <c:v>5</c:v>
                </c:pt>
                <c:pt idx="34">
                  <c:v>4</c:v>
                </c:pt>
                <c:pt idx="35">
                  <c:v>3</c:v>
                </c:pt>
                <c:pt idx="36">
                  <c:v>2</c:v>
                </c:pt>
                <c:pt idx="37">
                  <c:v>1</c:v>
                </c:pt>
              </c:numCache>
            </c:numRef>
          </c:val>
          <c:smooth val="0"/>
          <c:extLst>
            <c:ext xmlns:c16="http://schemas.microsoft.com/office/drawing/2014/chart" uri="{C3380CC4-5D6E-409C-BE32-E72D297353CC}">
              <c16:uniqueId val="{00000000-A937-46C1-AC57-D572E7DEEABE}"/>
            </c:ext>
          </c:extLst>
        </c:ser>
        <c:ser>
          <c:idx val="1"/>
          <c:order val="1"/>
          <c:tx>
            <c:strRef>
              <c:f>Sheet1!$D$1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Sheet1!$B$2:$B$39</c:f>
              <c:numCache>
                <c:formatCode>d\-mmm</c:formatCode>
                <c:ptCount val="38"/>
                <c:pt idx="0">
                  <c:v>44860</c:v>
                </c:pt>
                <c:pt idx="1">
                  <c:v>44861</c:v>
                </c:pt>
                <c:pt idx="2">
                  <c:v>44862</c:v>
                </c:pt>
                <c:pt idx="3">
                  <c:v>44863</c:v>
                </c:pt>
                <c:pt idx="4">
                  <c:v>44864</c:v>
                </c:pt>
                <c:pt idx="5">
                  <c:v>44865</c:v>
                </c:pt>
                <c:pt idx="6">
                  <c:v>44866</c:v>
                </c:pt>
                <c:pt idx="7">
                  <c:v>44867</c:v>
                </c:pt>
                <c:pt idx="8">
                  <c:v>44868</c:v>
                </c:pt>
                <c:pt idx="9">
                  <c:v>44869</c:v>
                </c:pt>
                <c:pt idx="10">
                  <c:v>44870</c:v>
                </c:pt>
                <c:pt idx="11">
                  <c:v>44871</c:v>
                </c:pt>
                <c:pt idx="12">
                  <c:v>44872</c:v>
                </c:pt>
                <c:pt idx="13">
                  <c:v>44873</c:v>
                </c:pt>
                <c:pt idx="14">
                  <c:v>44874</c:v>
                </c:pt>
                <c:pt idx="15">
                  <c:v>44875</c:v>
                </c:pt>
                <c:pt idx="16">
                  <c:v>44876</c:v>
                </c:pt>
                <c:pt idx="17">
                  <c:v>44877</c:v>
                </c:pt>
                <c:pt idx="18">
                  <c:v>44878</c:v>
                </c:pt>
                <c:pt idx="19">
                  <c:v>44879</c:v>
                </c:pt>
                <c:pt idx="20">
                  <c:v>44880</c:v>
                </c:pt>
                <c:pt idx="21">
                  <c:v>44881</c:v>
                </c:pt>
                <c:pt idx="22">
                  <c:v>44882</c:v>
                </c:pt>
                <c:pt idx="23">
                  <c:v>44883</c:v>
                </c:pt>
                <c:pt idx="24">
                  <c:v>44884</c:v>
                </c:pt>
                <c:pt idx="25">
                  <c:v>44885</c:v>
                </c:pt>
                <c:pt idx="26">
                  <c:v>44886</c:v>
                </c:pt>
                <c:pt idx="27">
                  <c:v>44887</c:v>
                </c:pt>
                <c:pt idx="28">
                  <c:v>44888</c:v>
                </c:pt>
                <c:pt idx="29">
                  <c:v>44889</c:v>
                </c:pt>
                <c:pt idx="30">
                  <c:v>44890</c:v>
                </c:pt>
                <c:pt idx="31">
                  <c:v>44891</c:v>
                </c:pt>
                <c:pt idx="32">
                  <c:v>44892</c:v>
                </c:pt>
                <c:pt idx="33">
                  <c:v>44893</c:v>
                </c:pt>
                <c:pt idx="34">
                  <c:v>44894</c:v>
                </c:pt>
                <c:pt idx="35">
                  <c:v>44895</c:v>
                </c:pt>
                <c:pt idx="36">
                  <c:v>44896</c:v>
                </c:pt>
                <c:pt idx="37">
                  <c:v>44897</c:v>
                </c:pt>
              </c:numCache>
            </c:numRef>
          </c:cat>
          <c:val>
            <c:numRef>
              <c:f>Sheet1!$D$2:$D$39</c:f>
              <c:numCache>
                <c:formatCode>General</c:formatCode>
                <c:ptCount val="38"/>
                <c:pt idx="0">
                  <c:v>38</c:v>
                </c:pt>
                <c:pt idx="1">
                  <c:v>38</c:v>
                </c:pt>
                <c:pt idx="2">
                  <c:v>37</c:v>
                </c:pt>
                <c:pt idx="3">
                  <c:v>36</c:v>
                </c:pt>
                <c:pt idx="4">
                  <c:v>34</c:v>
                </c:pt>
                <c:pt idx="5">
                  <c:v>34</c:v>
                </c:pt>
                <c:pt idx="6">
                  <c:v>33</c:v>
                </c:pt>
                <c:pt idx="7">
                  <c:v>32</c:v>
                </c:pt>
                <c:pt idx="8">
                  <c:v>31</c:v>
                </c:pt>
                <c:pt idx="9">
                  <c:v>30</c:v>
                </c:pt>
                <c:pt idx="10">
                  <c:v>30</c:v>
                </c:pt>
                <c:pt idx="11">
                  <c:v>29</c:v>
                </c:pt>
                <c:pt idx="12">
                  <c:v>29</c:v>
                </c:pt>
                <c:pt idx="13">
                  <c:v>28</c:v>
                </c:pt>
                <c:pt idx="14">
                  <c:v>27</c:v>
                </c:pt>
                <c:pt idx="15">
                  <c:v>26</c:v>
                </c:pt>
                <c:pt idx="16">
                  <c:v>25</c:v>
                </c:pt>
                <c:pt idx="17">
                  <c:v>25</c:v>
                </c:pt>
                <c:pt idx="18">
                  <c:v>23</c:v>
                </c:pt>
                <c:pt idx="19">
                  <c:v>21</c:v>
                </c:pt>
                <c:pt idx="20">
                  <c:v>20</c:v>
                </c:pt>
                <c:pt idx="21">
                  <c:v>19</c:v>
                </c:pt>
                <c:pt idx="22">
                  <c:v>18</c:v>
                </c:pt>
                <c:pt idx="23">
                  <c:v>17</c:v>
                </c:pt>
                <c:pt idx="24">
                  <c:v>16</c:v>
                </c:pt>
                <c:pt idx="25">
                  <c:v>14</c:v>
                </c:pt>
                <c:pt idx="26">
                  <c:v>13</c:v>
                </c:pt>
                <c:pt idx="27">
                  <c:v>12</c:v>
                </c:pt>
                <c:pt idx="28">
                  <c:v>11</c:v>
                </c:pt>
                <c:pt idx="29">
                  <c:v>11</c:v>
                </c:pt>
                <c:pt idx="30">
                  <c:v>11</c:v>
                </c:pt>
                <c:pt idx="31">
                  <c:v>11</c:v>
                </c:pt>
                <c:pt idx="32">
                  <c:v>9</c:v>
                </c:pt>
                <c:pt idx="33">
                  <c:v>7</c:v>
                </c:pt>
                <c:pt idx="34">
                  <c:v>5</c:v>
                </c:pt>
                <c:pt idx="35">
                  <c:v>3</c:v>
                </c:pt>
                <c:pt idx="36">
                  <c:v>2</c:v>
                </c:pt>
                <c:pt idx="37">
                  <c:v>1</c:v>
                </c:pt>
              </c:numCache>
            </c:numRef>
          </c:val>
          <c:smooth val="0"/>
          <c:extLst>
            <c:ext xmlns:c16="http://schemas.microsoft.com/office/drawing/2014/chart" uri="{C3380CC4-5D6E-409C-BE32-E72D297353CC}">
              <c16:uniqueId val="{00000001-A937-46C1-AC57-D572E7DEEABE}"/>
            </c:ext>
          </c:extLst>
        </c:ser>
        <c:dLbls>
          <c:showLegendKey val="0"/>
          <c:showVal val="0"/>
          <c:showCatName val="0"/>
          <c:showSerName val="0"/>
          <c:showPercent val="0"/>
          <c:showBubbleSize val="0"/>
        </c:dLbls>
        <c:smooth val="0"/>
        <c:axId val="1018771183"/>
        <c:axId val="1018782831"/>
      </c:lineChart>
      <c:dateAx>
        <c:axId val="1018771183"/>
        <c:scaling>
          <c:orientation val="minMax"/>
        </c:scaling>
        <c:delete val="0"/>
        <c:axPos val="b"/>
        <c:numFmt formatCode="d\-mmm"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8782831"/>
        <c:crosses val="autoZero"/>
        <c:auto val="1"/>
        <c:lblOffset val="100"/>
        <c:baseTimeUnit val="days"/>
      </c:dateAx>
      <c:valAx>
        <c:axId val="1018782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877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sz="1800" b="1" i="0" baseline="0" dirty="0">
                <a:effectLst/>
              </a:rPr>
              <a:t>Burndown Chart Sprint 4</a:t>
            </a:r>
            <a:endParaRPr lang="en-US" dirty="0">
              <a:effectLst/>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294799974872568E-2"/>
          <c:y val="0.18303006241866826"/>
          <c:w val="0.92246277998953952"/>
          <c:h val="0.52572546078798976"/>
        </c:manualLayout>
      </c:layout>
      <c:lineChart>
        <c:grouping val="standard"/>
        <c:varyColors val="0"/>
        <c:ser>
          <c:idx val="0"/>
          <c:order val="0"/>
          <c:tx>
            <c:strRef>
              <c:f>Sheet1!$C$1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Sheet1!$C$2:$C$31</c:f>
              <c:numCache>
                <c:formatCode>General</c:formatCode>
                <c:ptCount val="30"/>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numCache>
            </c:numRef>
          </c:val>
          <c:smooth val="0"/>
          <c:extLst>
            <c:ext xmlns:c16="http://schemas.microsoft.com/office/drawing/2014/chart" uri="{C3380CC4-5D6E-409C-BE32-E72D297353CC}">
              <c16:uniqueId val="{00000000-DEDF-48A2-BBEA-73BF56F99186}"/>
            </c:ext>
          </c:extLst>
        </c:ser>
        <c:ser>
          <c:idx val="1"/>
          <c:order val="1"/>
          <c:tx>
            <c:strRef>
              <c:f>Sheet1!$D$1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Sheet1!$B$2:$B$31</c:f>
              <c:numCache>
                <c:formatCode>d\-mmm</c:formatCode>
                <c:ptCount val="30"/>
                <c:pt idx="0">
                  <c:v>44896</c:v>
                </c:pt>
                <c:pt idx="1">
                  <c:v>44897</c:v>
                </c:pt>
                <c:pt idx="2">
                  <c:v>44898</c:v>
                </c:pt>
                <c:pt idx="3">
                  <c:v>44899</c:v>
                </c:pt>
                <c:pt idx="4">
                  <c:v>44900</c:v>
                </c:pt>
                <c:pt idx="5">
                  <c:v>44901</c:v>
                </c:pt>
                <c:pt idx="6">
                  <c:v>44902</c:v>
                </c:pt>
                <c:pt idx="7">
                  <c:v>44903</c:v>
                </c:pt>
                <c:pt idx="8">
                  <c:v>44904</c:v>
                </c:pt>
                <c:pt idx="9">
                  <c:v>44905</c:v>
                </c:pt>
                <c:pt idx="10">
                  <c:v>44906</c:v>
                </c:pt>
                <c:pt idx="11">
                  <c:v>44907</c:v>
                </c:pt>
                <c:pt idx="12">
                  <c:v>44908</c:v>
                </c:pt>
                <c:pt idx="13">
                  <c:v>44909</c:v>
                </c:pt>
                <c:pt idx="14">
                  <c:v>44910</c:v>
                </c:pt>
                <c:pt idx="15">
                  <c:v>44911</c:v>
                </c:pt>
                <c:pt idx="16">
                  <c:v>44912</c:v>
                </c:pt>
                <c:pt idx="17">
                  <c:v>44913</c:v>
                </c:pt>
                <c:pt idx="18">
                  <c:v>44914</c:v>
                </c:pt>
                <c:pt idx="19">
                  <c:v>44915</c:v>
                </c:pt>
              </c:numCache>
            </c:numRef>
          </c:cat>
          <c:val>
            <c:numRef>
              <c:f>Sheet1!$D$2:$D$31</c:f>
              <c:numCache>
                <c:formatCode>General</c:formatCode>
                <c:ptCount val="30"/>
                <c:pt idx="0">
                  <c:v>20</c:v>
                </c:pt>
                <c:pt idx="1">
                  <c:v>20</c:v>
                </c:pt>
                <c:pt idx="2">
                  <c:v>19</c:v>
                </c:pt>
                <c:pt idx="3">
                  <c:v>18</c:v>
                </c:pt>
                <c:pt idx="4">
                  <c:v>18</c:v>
                </c:pt>
                <c:pt idx="5">
                  <c:v>18</c:v>
                </c:pt>
                <c:pt idx="6">
                  <c:v>17</c:v>
                </c:pt>
                <c:pt idx="7">
                  <c:v>17</c:v>
                </c:pt>
                <c:pt idx="8">
                  <c:v>16</c:v>
                </c:pt>
                <c:pt idx="9">
                  <c:v>14</c:v>
                </c:pt>
                <c:pt idx="10">
                  <c:v>12</c:v>
                </c:pt>
                <c:pt idx="11">
                  <c:v>12</c:v>
                </c:pt>
                <c:pt idx="12">
                  <c:v>11</c:v>
                </c:pt>
                <c:pt idx="13">
                  <c:v>10</c:v>
                </c:pt>
                <c:pt idx="14">
                  <c:v>9</c:v>
                </c:pt>
                <c:pt idx="15">
                  <c:v>9</c:v>
                </c:pt>
                <c:pt idx="16">
                  <c:v>7</c:v>
                </c:pt>
                <c:pt idx="17">
                  <c:v>5</c:v>
                </c:pt>
                <c:pt idx="18">
                  <c:v>3</c:v>
                </c:pt>
                <c:pt idx="19">
                  <c:v>1</c:v>
                </c:pt>
              </c:numCache>
            </c:numRef>
          </c:val>
          <c:smooth val="0"/>
          <c:extLst>
            <c:ext xmlns:c16="http://schemas.microsoft.com/office/drawing/2014/chart" uri="{C3380CC4-5D6E-409C-BE32-E72D297353CC}">
              <c16:uniqueId val="{00000001-DEDF-48A2-BBEA-73BF56F99186}"/>
            </c:ext>
          </c:extLst>
        </c:ser>
        <c:dLbls>
          <c:showLegendKey val="0"/>
          <c:showVal val="0"/>
          <c:showCatName val="0"/>
          <c:showSerName val="0"/>
          <c:showPercent val="0"/>
          <c:showBubbleSize val="0"/>
        </c:dLbls>
        <c:smooth val="0"/>
        <c:axId val="1756271295"/>
        <c:axId val="1756273375"/>
      </c:lineChart>
      <c:dateAx>
        <c:axId val="1756271295"/>
        <c:scaling>
          <c:orientation val="minMax"/>
        </c:scaling>
        <c:delete val="0"/>
        <c:axPos val="b"/>
        <c:numFmt formatCode="d\-mmm"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3375"/>
        <c:crosses val="autoZero"/>
        <c:auto val="1"/>
        <c:lblOffset val="100"/>
        <c:baseTimeUnit val="days"/>
      </c:dateAx>
      <c:valAx>
        <c:axId val="17562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271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a:t>Burndown</a:t>
            </a:r>
            <a:r>
              <a:rPr lang="en-IN" sz="1400" baseline="0"/>
              <a:t> Chart Sprint-6</a:t>
            </a:r>
            <a:endParaRPr lang="en-IN" sz="14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Sheet1!$B$2:$B$29</c:f>
              <c:numCache>
                <c:formatCode>General</c:formatCode>
                <c:ptCount val="28"/>
                <c:pt idx="0">
                  <c:v>15</c:v>
                </c:pt>
                <c:pt idx="1">
                  <c:v>14</c:v>
                </c:pt>
                <c:pt idx="2">
                  <c:v>13</c:v>
                </c:pt>
                <c:pt idx="3">
                  <c:v>12</c:v>
                </c:pt>
                <c:pt idx="4">
                  <c:v>11</c:v>
                </c:pt>
                <c:pt idx="5">
                  <c:v>10</c:v>
                </c:pt>
                <c:pt idx="6">
                  <c:v>9</c:v>
                </c:pt>
                <c:pt idx="7">
                  <c:v>8</c:v>
                </c:pt>
                <c:pt idx="8">
                  <c:v>7</c:v>
                </c:pt>
                <c:pt idx="9">
                  <c:v>6</c:v>
                </c:pt>
                <c:pt idx="10">
                  <c:v>5</c:v>
                </c:pt>
                <c:pt idx="11">
                  <c:v>4</c:v>
                </c:pt>
                <c:pt idx="12">
                  <c:v>3</c:v>
                </c:pt>
                <c:pt idx="13">
                  <c:v>2</c:v>
                </c:pt>
                <c:pt idx="14">
                  <c:v>1</c:v>
                </c:pt>
              </c:numCache>
            </c:numRef>
          </c:val>
          <c:smooth val="0"/>
          <c:extLst>
            <c:ext xmlns:c16="http://schemas.microsoft.com/office/drawing/2014/chart" uri="{C3380CC4-5D6E-409C-BE32-E72D297353CC}">
              <c16:uniqueId val="{00000000-85EF-475F-91FB-7E543AE02B44}"/>
            </c:ext>
          </c:extLst>
        </c:ser>
        <c:ser>
          <c:idx val="1"/>
          <c:order val="1"/>
          <c:tx>
            <c:strRef>
              <c:f>Sheet1!$C$1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Sheet1!$C$2:$C$29</c:f>
              <c:numCache>
                <c:formatCode>General</c:formatCode>
                <c:ptCount val="28"/>
                <c:pt idx="0">
                  <c:v>15</c:v>
                </c:pt>
                <c:pt idx="1">
                  <c:v>15</c:v>
                </c:pt>
                <c:pt idx="2">
                  <c:v>14</c:v>
                </c:pt>
                <c:pt idx="3">
                  <c:v>13</c:v>
                </c:pt>
                <c:pt idx="4">
                  <c:v>11</c:v>
                </c:pt>
                <c:pt idx="5">
                  <c:v>12</c:v>
                </c:pt>
                <c:pt idx="6">
                  <c:v>10</c:v>
                </c:pt>
                <c:pt idx="7">
                  <c:v>9</c:v>
                </c:pt>
                <c:pt idx="8">
                  <c:v>9</c:v>
                </c:pt>
                <c:pt idx="9">
                  <c:v>8</c:v>
                </c:pt>
                <c:pt idx="10">
                  <c:v>7</c:v>
                </c:pt>
                <c:pt idx="11">
                  <c:v>5</c:v>
                </c:pt>
                <c:pt idx="12">
                  <c:v>4</c:v>
                </c:pt>
                <c:pt idx="13">
                  <c:v>3</c:v>
                </c:pt>
                <c:pt idx="14">
                  <c:v>1</c:v>
                </c:pt>
              </c:numCache>
            </c:numRef>
          </c:val>
          <c:smooth val="0"/>
          <c:extLst>
            <c:ext xmlns:c16="http://schemas.microsoft.com/office/drawing/2014/chart" uri="{C3380CC4-5D6E-409C-BE32-E72D297353CC}">
              <c16:uniqueId val="{00000001-85EF-475F-91FB-7E543AE02B44}"/>
            </c:ext>
          </c:extLst>
        </c:ser>
        <c:dLbls>
          <c:showLegendKey val="0"/>
          <c:showVal val="0"/>
          <c:showCatName val="0"/>
          <c:showSerName val="0"/>
          <c:showPercent val="0"/>
          <c:showBubbleSize val="0"/>
        </c:dLbls>
        <c:smooth val="0"/>
        <c:axId val="1578372239"/>
        <c:axId val="1578359759"/>
      </c:lineChart>
      <c:dateAx>
        <c:axId val="15783722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Sprint</a:t>
                </a:r>
                <a:r>
                  <a:rPr lang="en-IN" sz="1050" baseline="0"/>
                  <a:t> Days </a:t>
                </a:r>
                <a:endParaRPr lang="en-IN" sz="105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59759"/>
        <c:crosses val="autoZero"/>
        <c:auto val="1"/>
        <c:lblOffset val="100"/>
        <c:baseTimeUnit val="days"/>
      </c:dateAx>
      <c:valAx>
        <c:axId val="157835975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User Story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72239"/>
        <c:crosses val="autoZero"/>
        <c:crossBetween val="between"/>
      </c:valAx>
      <c:spPr>
        <a:noFill/>
        <a:ln>
          <a:noFill/>
        </a:ln>
        <a:effectLst/>
      </c:spPr>
    </c:plotArea>
    <c:legend>
      <c:legendPos val="t"/>
      <c:overlay val="1"/>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Burndown Chart Sprint 7</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006347845569522"/>
          <c:y val="0.2083778314357399"/>
          <c:w val="0.86500195875610941"/>
          <c:h val="0.4036042199197602"/>
        </c:manualLayout>
      </c:layout>
      <c:lineChart>
        <c:grouping val="standard"/>
        <c:varyColors val="0"/>
        <c:ser>
          <c:idx val="0"/>
          <c:order val="0"/>
          <c:tx>
            <c:strRef>
              <c:f>Sheet1!$B$1</c:f>
              <c:strCache>
                <c:ptCount val="1"/>
                <c:pt idx="0">
                  <c:v>Planned</c:v>
                </c:pt>
              </c:strCache>
            </c:strRef>
          </c:tx>
          <c:spPr>
            <a:ln w="34925" cap="rnd">
              <a:solidFill>
                <a:schemeClr val="accent1"/>
              </a:solidFill>
              <a:round/>
            </a:ln>
            <a:effectLst>
              <a:outerShdw blurRad="63500" dist="25400" dir="5400000" algn="ctr" rotWithShape="0">
                <a:srgbClr val="000000">
                  <a:alpha val="69000"/>
                </a:srgbClr>
              </a:outerShdw>
            </a:effectLst>
          </c:spPr>
          <c:marker>
            <c:symbol val="none"/>
          </c:marker>
          <c:cat>
            <c:numRef>
              <c:f>Sheet1!$A$2:$A$15</c:f>
              <c:numCache>
                <c:formatCode>d\-mmm</c:formatCode>
                <c:ptCount val="14"/>
                <c:pt idx="0">
                  <c:v>44993</c:v>
                </c:pt>
                <c:pt idx="1">
                  <c:v>44995</c:v>
                </c:pt>
                <c:pt idx="2">
                  <c:v>44997</c:v>
                </c:pt>
                <c:pt idx="3">
                  <c:v>44999</c:v>
                </c:pt>
                <c:pt idx="4">
                  <c:v>45001</c:v>
                </c:pt>
                <c:pt idx="5">
                  <c:v>45003</c:v>
                </c:pt>
                <c:pt idx="6">
                  <c:v>45005</c:v>
                </c:pt>
                <c:pt idx="7">
                  <c:v>45007</c:v>
                </c:pt>
                <c:pt idx="8">
                  <c:v>45009</c:v>
                </c:pt>
                <c:pt idx="9">
                  <c:v>45011</c:v>
                </c:pt>
                <c:pt idx="10">
                  <c:v>45013</c:v>
                </c:pt>
                <c:pt idx="11">
                  <c:v>45015</c:v>
                </c:pt>
                <c:pt idx="12">
                  <c:v>45017</c:v>
                </c:pt>
                <c:pt idx="13">
                  <c:v>45019</c:v>
                </c:pt>
              </c:numCache>
            </c:numRef>
          </c:cat>
          <c:val>
            <c:numRef>
              <c:f>Sheet1!$B$2:$B$15</c:f>
              <c:numCache>
                <c:formatCode>General</c:formatCode>
                <c:ptCount val="14"/>
                <c:pt idx="0">
                  <c:v>14</c:v>
                </c:pt>
                <c:pt idx="1">
                  <c:v>13</c:v>
                </c:pt>
                <c:pt idx="2">
                  <c:v>12</c:v>
                </c:pt>
                <c:pt idx="3">
                  <c:v>11</c:v>
                </c:pt>
                <c:pt idx="4">
                  <c:v>10</c:v>
                </c:pt>
                <c:pt idx="5">
                  <c:v>9</c:v>
                </c:pt>
                <c:pt idx="6">
                  <c:v>8</c:v>
                </c:pt>
                <c:pt idx="7">
                  <c:v>7</c:v>
                </c:pt>
                <c:pt idx="8">
                  <c:v>6</c:v>
                </c:pt>
                <c:pt idx="9">
                  <c:v>5</c:v>
                </c:pt>
                <c:pt idx="10">
                  <c:v>4</c:v>
                </c:pt>
                <c:pt idx="11">
                  <c:v>3</c:v>
                </c:pt>
                <c:pt idx="12">
                  <c:v>2</c:v>
                </c:pt>
                <c:pt idx="13">
                  <c:v>1</c:v>
                </c:pt>
              </c:numCache>
            </c:numRef>
          </c:val>
          <c:smooth val="0"/>
          <c:extLst>
            <c:ext xmlns:c16="http://schemas.microsoft.com/office/drawing/2014/chart" uri="{C3380CC4-5D6E-409C-BE32-E72D297353CC}">
              <c16:uniqueId val="{00000000-53DB-4036-BBAF-B277786B04C8}"/>
            </c:ext>
          </c:extLst>
        </c:ser>
        <c:ser>
          <c:idx val="1"/>
          <c:order val="1"/>
          <c:tx>
            <c:strRef>
              <c:f>Sheet1!$C$1</c:f>
              <c:strCache>
                <c:ptCount val="1"/>
                <c:pt idx="0">
                  <c:v>Actual </c:v>
                </c:pt>
              </c:strCache>
            </c:strRef>
          </c:tx>
          <c:spPr>
            <a:ln w="34925" cap="rnd">
              <a:solidFill>
                <a:schemeClr val="accent2"/>
              </a:solidFill>
              <a:round/>
            </a:ln>
            <a:effectLst>
              <a:outerShdw blurRad="63500" dist="25400" dir="5400000" algn="ctr" rotWithShape="0">
                <a:srgbClr val="000000">
                  <a:alpha val="69000"/>
                </a:srgbClr>
              </a:outerShdw>
            </a:effectLst>
          </c:spPr>
          <c:marker>
            <c:symbol val="none"/>
          </c:marker>
          <c:cat>
            <c:numRef>
              <c:f>Sheet1!$A$2:$A$15</c:f>
              <c:numCache>
                <c:formatCode>d\-mmm</c:formatCode>
                <c:ptCount val="14"/>
                <c:pt idx="0">
                  <c:v>44993</c:v>
                </c:pt>
                <c:pt idx="1">
                  <c:v>44995</c:v>
                </c:pt>
                <c:pt idx="2">
                  <c:v>44997</c:v>
                </c:pt>
                <c:pt idx="3">
                  <c:v>44999</c:v>
                </c:pt>
                <c:pt idx="4">
                  <c:v>45001</c:v>
                </c:pt>
                <c:pt idx="5">
                  <c:v>45003</c:v>
                </c:pt>
                <c:pt idx="6">
                  <c:v>45005</c:v>
                </c:pt>
                <c:pt idx="7">
                  <c:v>45007</c:v>
                </c:pt>
                <c:pt idx="8">
                  <c:v>45009</c:v>
                </c:pt>
                <c:pt idx="9">
                  <c:v>45011</c:v>
                </c:pt>
                <c:pt idx="10">
                  <c:v>45013</c:v>
                </c:pt>
                <c:pt idx="11">
                  <c:v>45015</c:v>
                </c:pt>
                <c:pt idx="12">
                  <c:v>45017</c:v>
                </c:pt>
                <c:pt idx="13">
                  <c:v>45019</c:v>
                </c:pt>
              </c:numCache>
            </c:numRef>
          </c:cat>
          <c:val>
            <c:numRef>
              <c:f>Sheet1!$C$2:$C$15</c:f>
              <c:numCache>
                <c:formatCode>General</c:formatCode>
                <c:ptCount val="14"/>
                <c:pt idx="0">
                  <c:v>14</c:v>
                </c:pt>
                <c:pt idx="1">
                  <c:v>12</c:v>
                </c:pt>
                <c:pt idx="2">
                  <c:v>11</c:v>
                </c:pt>
                <c:pt idx="3">
                  <c:v>10</c:v>
                </c:pt>
                <c:pt idx="4">
                  <c:v>9</c:v>
                </c:pt>
                <c:pt idx="5">
                  <c:v>8</c:v>
                </c:pt>
                <c:pt idx="6">
                  <c:v>8</c:v>
                </c:pt>
                <c:pt idx="7">
                  <c:v>8</c:v>
                </c:pt>
                <c:pt idx="8">
                  <c:v>7</c:v>
                </c:pt>
                <c:pt idx="9">
                  <c:v>6</c:v>
                </c:pt>
                <c:pt idx="10">
                  <c:v>5</c:v>
                </c:pt>
                <c:pt idx="11">
                  <c:v>4</c:v>
                </c:pt>
                <c:pt idx="12">
                  <c:v>2</c:v>
                </c:pt>
                <c:pt idx="13">
                  <c:v>1</c:v>
                </c:pt>
              </c:numCache>
            </c:numRef>
          </c:val>
          <c:smooth val="0"/>
          <c:extLst>
            <c:ext xmlns:c16="http://schemas.microsoft.com/office/drawing/2014/chart" uri="{C3380CC4-5D6E-409C-BE32-E72D297353CC}">
              <c16:uniqueId val="{00000001-53DB-4036-BBAF-B277786B04C8}"/>
            </c:ext>
          </c:extLst>
        </c:ser>
        <c:dLbls>
          <c:showLegendKey val="0"/>
          <c:showVal val="0"/>
          <c:showCatName val="0"/>
          <c:showSerName val="0"/>
          <c:showPercent val="0"/>
          <c:showBubbleSize val="0"/>
        </c:dLbls>
        <c:smooth val="0"/>
        <c:axId val="1973720255"/>
        <c:axId val="1661678943"/>
      </c:lineChart>
      <c:dateAx>
        <c:axId val="1973720255"/>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CALENDER DAYS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61678943"/>
        <c:crosses val="autoZero"/>
        <c:auto val="1"/>
        <c:lblOffset val="100"/>
        <c:baseTimeUnit val="days"/>
      </c:dateAx>
      <c:valAx>
        <c:axId val="16616789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STORY POINTS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73720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a:t>Team</a:t>
            </a:r>
            <a:r>
              <a:rPr lang="en-US" baseline="0"/>
              <a:t> Velocity</a:t>
            </a:r>
            <a:endParaRPr lang="en-US"/>
          </a:p>
        </c:rich>
      </c:tx>
      <c:layout>
        <c:manualLayout>
          <c:xMode val="edge"/>
          <c:yMode val="edge"/>
          <c:x val="0.35832427303791142"/>
          <c:y val="2.6717557251908396E-2"/>
        </c:manualLayout>
      </c:layout>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Story Points</c:v>
                </c:pt>
              </c:strCache>
            </c:strRef>
          </c:tx>
          <c:spPr>
            <a:gradFill>
              <a:gsLst>
                <a:gs pos="100000">
                  <a:schemeClr val="accent1">
                    <a:alpha val="0"/>
                  </a:schemeClr>
                </a:gs>
                <a:gs pos="50000">
                  <a:schemeClr val="accent1"/>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5</c:v>
                </c:pt>
                <c:pt idx="1">
                  <c:v>Sprint 6</c:v>
                </c:pt>
                <c:pt idx="2">
                  <c:v>Sprint 7</c:v>
                </c:pt>
                <c:pt idx="3">
                  <c:v>Sprint 8</c:v>
                </c:pt>
                <c:pt idx="4">
                  <c:v>Average Velocity</c:v>
                </c:pt>
              </c:strCache>
            </c:strRef>
          </c:cat>
          <c:val>
            <c:numRef>
              <c:f>Sheet1!$B$2:$B$6</c:f>
              <c:numCache>
                <c:formatCode>General</c:formatCode>
                <c:ptCount val="5"/>
                <c:pt idx="0">
                  <c:v>9</c:v>
                </c:pt>
                <c:pt idx="1">
                  <c:v>15</c:v>
                </c:pt>
                <c:pt idx="2">
                  <c:v>14</c:v>
                </c:pt>
                <c:pt idx="3">
                  <c:v>9</c:v>
                </c:pt>
                <c:pt idx="4">
                  <c:v>16.7</c:v>
                </c:pt>
              </c:numCache>
            </c:numRef>
          </c:val>
          <c:extLst>
            <c:ext xmlns:c16="http://schemas.microsoft.com/office/drawing/2014/chart" uri="{C3380CC4-5D6E-409C-BE32-E72D297353CC}">
              <c16:uniqueId val="{00000000-357E-4E9E-ABAD-2B55FAEFAF47}"/>
            </c:ext>
          </c:extLst>
        </c:ser>
        <c:dLbls>
          <c:showLegendKey val="0"/>
          <c:showVal val="1"/>
          <c:showCatName val="0"/>
          <c:showSerName val="0"/>
          <c:showPercent val="0"/>
          <c:showBubbleSize val="0"/>
        </c:dLbls>
        <c:gapWidth val="150"/>
        <c:gapDepth val="0"/>
        <c:shape val="box"/>
        <c:axId val="1298432592"/>
        <c:axId val="1298443152"/>
        <c:axId val="0"/>
      </c:bar3DChart>
      <c:catAx>
        <c:axId val="12984325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8443152"/>
        <c:crosses val="autoZero"/>
        <c:auto val="1"/>
        <c:lblAlgn val="ctr"/>
        <c:lblOffset val="100"/>
        <c:noMultiLvlLbl val="0"/>
      </c:catAx>
      <c:valAx>
        <c:axId val="129844315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sz="1100"/>
                  <a:t>STORY</a:t>
                </a:r>
                <a:r>
                  <a:rPr lang="en-IN" sz="1100" baseline="0"/>
                  <a:t> POINTS</a:t>
                </a:r>
                <a:endParaRPr lang="en-IN" sz="1100"/>
              </a:p>
            </c:rich>
          </c:tx>
          <c:layout>
            <c:manualLayout>
              <c:xMode val="edge"/>
              <c:yMode val="edge"/>
              <c:x val="4.3410761154855641E-2"/>
              <c:y val="0.39729658792650913"/>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8432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Burndown</a:t>
            </a:r>
            <a:r>
              <a:rPr lang="en-IN" baseline="0"/>
              <a:t> Chart Sprint 8</a:t>
            </a:r>
            <a:endParaRPr lang="en-IN"/>
          </a:p>
        </c:rich>
      </c:tx>
      <c:layout>
        <c:manualLayout>
          <c:xMode val="edge"/>
          <c:yMode val="edge"/>
          <c:x val="0.34163117546848387"/>
          <c:y val="2.22882615156017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Planned</c:v>
                </c:pt>
              </c:strCache>
            </c:strRef>
          </c:tx>
          <c:spPr>
            <a:ln w="28575" cap="rnd">
              <a:solidFill>
                <a:schemeClr val="accent1"/>
              </a:solidFill>
              <a:round/>
            </a:ln>
            <a:effectLst/>
          </c:spPr>
          <c:marker>
            <c:symbol val="none"/>
          </c:marker>
          <c:cat>
            <c:numRef>
              <c:f>Sheet1!$A$2:$A$11</c:f>
              <c:numCache>
                <c:formatCode>d\-mmm</c:formatCode>
                <c:ptCount val="10"/>
                <c:pt idx="0">
                  <c:v>45020</c:v>
                </c:pt>
                <c:pt idx="1">
                  <c:v>45023</c:v>
                </c:pt>
                <c:pt idx="2">
                  <c:v>45026</c:v>
                </c:pt>
                <c:pt idx="3">
                  <c:v>45029</c:v>
                </c:pt>
                <c:pt idx="4">
                  <c:v>45032</c:v>
                </c:pt>
                <c:pt idx="5">
                  <c:v>45035</c:v>
                </c:pt>
                <c:pt idx="6">
                  <c:v>45038</c:v>
                </c:pt>
                <c:pt idx="7">
                  <c:v>45041</c:v>
                </c:pt>
                <c:pt idx="8">
                  <c:v>45044</c:v>
                </c:pt>
                <c:pt idx="9">
                  <c:v>45047</c:v>
                </c:pt>
              </c:numCache>
            </c:numRef>
          </c:cat>
          <c:val>
            <c:numRef>
              <c:f>Sheet1!$B$2:$B$11</c:f>
              <c:numCache>
                <c:formatCode>General</c:formatCode>
                <c:ptCount val="10"/>
                <c:pt idx="0">
                  <c:v>9</c:v>
                </c:pt>
                <c:pt idx="1">
                  <c:v>8</c:v>
                </c:pt>
                <c:pt idx="2">
                  <c:v>7</c:v>
                </c:pt>
                <c:pt idx="3">
                  <c:v>6</c:v>
                </c:pt>
                <c:pt idx="4">
                  <c:v>5</c:v>
                </c:pt>
                <c:pt idx="5">
                  <c:v>4</c:v>
                </c:pt>
                <c:pt idx="6">
                  <c:v>3</c:v>
                </c:pt>
                <c:pt idx="7">
                  <c:v>2</c:v>
                </c:pt>
                <c:pt idx="8">
                  <c:v>1</c:v>
                </c:pt>
                <c:pt idx="9">
                  <c:v>0</c:v>
                </c:pt>
              </c:numCache>
            </c:numRef>
          </c:val>
          <c:smooth val="0"/>
          <c:extLst>
            <c:ext xmlns:c16="http://schemas.microsoft.com/office/drawing/2014/chart" uri="{C3380CC4-5D6E-409C-BE32-E72D297353CC}">
              <c16:uniqueId val="{00000000-941D-4856-A827-66CE96663343}"/>
            </c:ext>
          </c:extLst>
        </c:ser>
        <c:ser>
          <c:idx val="1"/>
          <c:order val="1"/>
          <c:tx>
            <c:strRef>
              <c:f>Sheet1!$C$1</c:f>
              <c:strCache>
                <c:ptCount val="1"/>
                <c:pt idx="0">
                  <c:v>Actual </c:v>
                </c:pt>
              </c:strCache>
            </c:strRef>
          </c:tx>
          <c:spPr>
            <a:ln w="28575" cap="rnd">
              <a:solidFill>
                <a:schemeClr val="accent2"/>
              </a:solidFill>
              <a:round/>
            </a:ln>
            <a:effectLst/>
          </c:spPr>
          <c:marker>
            <c:symbol val="none"/>
          </c:marker>
          <c:cat>
            <c:numRef>
              <c:f>Sheet1!$A$2:$A$11</c:f>
              <c:numCache>
                <c:formatCode>d\-mmm</c:formatCode>
                <c:ptCount val="10"/>
                <c:pt idx="0">
                  <c:v>45020</c:v>
                </c:pt>
                <c:pt idx="1">
                  <c:v>45023</c:v>
                </c:pt>
                <c:pt idx="2">
                  <c:v>45026</c:v>
                </c:pt>
                <c:pt idx="3">
                  <c:v>45029</c:v>
                </c:pt>
                <c:pt idx="4">
                  <c:v>45032</c:v>
                </c:pt>
                <c:pt idx="5">
                  <c:v>45035</c:v>
                </c:pt>
                <c:pt idx="6">
                  <c:v>45038</c:v>
                </c:pt>
                <c:pt idx="7">
                  <c:v>45041</c:v>
                </c:pt>
                <c:pt idx="8">
                  <c:v>45044</c:v>
                </c:pt>
                <c:pt idx="9">
                  <c:v>45047</c:v>
                </c:pt>
              </c:numCache>
            </c:numRef>
          </c:cat>
          <c:val>
            <c:numRef>
              <c:f>Sheet1!$C$2:$C$11</c:f>
              <c:numCache>
                <c:formatCode>General</c:formatCode>
                <c:ptCount val="10"/>
                <c:pt idx="0">
                  <c:v>9</c:v>
                </c:pt>
                <c:pt idx="1">
                  <c:v>9</c:v>
                </c:pt>
                <c:pt idx="2">
                  <c:v>7</c:v>
                </c:pt>
                <c:pt idx="3">
                  <c:v>5</c:v>
                </c:pt>
                <c:pt idx="4">
                  <c:v>4</c:v>
                </c:pt>
                <c:pt idx="5">
                  <c:v>4</c:v>
                </c:pt>
                <c:pt idx="6">
                  <c:v>2</c:v>
                </c:pt>
                <c:pt idx="7">
                  <c:v>1</c:v>
                </c:pt>
                <c:pt idx="8">
                  <c:v>1</c:v>
                </c:pt>
                <c:pt idx="9">
                  <c:v>0</c:v>
                </c:pt>
              </c:numCache>
            </c:numRef>
          </c:val>
          <c:smooth val="0"/>
          <c:extLst>
            <c:ext xmlns:c16="http://schemas.microsoft.com/office/drawing/2014/chart" uri="{C3380CC4-5D6E-409C-BE32-E72D297353CC}">
              <c16:uniqueId val="{00000001-941D-4856-A827-66CE96663343}"/>
            </c:ext>
          </c:extLst>
        </c:ser>
        <c:dLbls>
          <c:showLegendKey val="0"/>
          <c:showVal val="0"/>
          <c:showCatName val="0"/>
          <c:showSerName val="0"/>
          <c:showPercent val="0"/>
          <c:showBubbleSize val="0"/>
        </c:dLbls>
        <c:smooth val="0"/>
        <c:axId val="1025989343"/>
        <c:axId val="1026006143"/>
      </c:lineChart>
      <c:dateAx>
        <c:axId val="10259893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Calender</a:t>
                </a:r>
                <a:r>
                  <a:rPr lang="en-IN" baseline="0"/>
                  <a:t> Days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6006143"/>
        <c:crosses val="autoZero"/>
        <c:auto val="1"/>
        <c:lblOffset val="100"/>
        <c:baseTimeUnit val="days"/>
      </c:dateAx>
      <c:valAx>
        <c:axId val="10260061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Story</a:t>
                </a:r>
                <a:r>
                  <a:rPr lang="en-IN" baseline="0"/>
                  <a:t> Points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5989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EB779-E2D3-4A2E-B672-401DE3F4689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C3339A9-E7A6-482C-819C-B31ADC512881}">
      <dgm:prSet/>
      <dgm:spPr/>
      <dgm:t>
        <a:bodyPr/>
        <a:lstStyle/>
        <a:p>
          <a:r>
            <a:rPr lang="en-US" dirty="0"/>
            <a:t>Problem statement</a:t>
          </a:r>
        </a:p>
      </dgm:t>
    </dgm:pt>
    <dgm:pt modelId="{A6A0FA72-15F0-46DA-B452-A2F89C05C9D9}" type="parTrans" cxnId="{B8A42C64-76C2-4792-B2DB-C08625280B0E}">
      <dgm:prSet/>
      <dgm:spPr/>
      <dgm:t>
        <a:bodyPr/>
        <a:lstStyle/>
        <a:p>
          <a:endParaRPr lang="en-US"/>
        </a:p>
      </dgm:t>
    </dgm:pt>
    <dgm:pt modelId="{D4EC0746-B5E3-4C42-BC27-D8460D2459F1}" type="sibTrans" cxnId="{B8A42C64-76C2-4792-B2DB-C08625280B0E}">
      <dgm:prSet/>
      <dgm:spPr/>
      <dgm:t>
        <a:bodyPr/>
        <a:lstStyle/>
        <a:p>
          <a:endParaRPr lang="en-US"/>
        </a:p>
      </dgm:t>
    </dgm:pt>
    <dgm:pt modelId="{F03185BC-ABF0-4251-B36A-1D296D3A1718}">
      <dgm:prSet/>
      <dgm:spPr/>
      <dgm:t>
        <a:bodyPr/>
        <a:lstStyle/>
        <a:p>
          <a:r>
            <a:rPr lang="en-US" dirty="0"/>
            <a:t>Project description </a:t>
          </a:r>
        </a:p>
      </dgm:t>
    </dgm:pt>
    <dgm:pt modelId="{1B126792-3F01-4869-955A-EE1F831397C5}" type="parTrans" cxnId="{33D6078D-6B76-40A4-9F7E-65E62895C6D6}">
      <dgm:prSet/>
      <dgm:spPr/>
      <dgm:t>
        <a:bodyPr/>
        <a:lstStyle/>
        <a:p>
          <a:endParaRPr lang="en-US"/>
        </a:p>
      </dgm:t>
    </dgm:pt>
    <dgm:pt modelId="{DB4ABF94-04C6-4E4B-893B-D96979FE7589}" type="sibTrans" cxnId="{33D6078D-6B76-40A4-9F7E-65E62895C6D6}">
      <dgm:prSet/>
      <dgm:spPr/>
      <dgm:t>
        <a:bodyPr/>
        <a:lstStyle/>
        <a:p>
          <a:endParaRPr lang="en-US"/>
        </a:p>
      </dgm:t>
    </dgm:pt>
    <dgm:pt modelId="{4C2FA30D-4367-4E54-BB70-57BCA64DFE96}">
      <dgm:prSet/>
      <dgm:spPr/>
      <dgm:t>
        <a:bodyPr/>
        <a:lstStyle/>
        <a:p>
          <a:r>
            <a:rPr lang="en-US" dirty="0"/>
            <a:t>Team working agreement</a:t>
          </a:r>
        </a:p>
      </dgm:t>
    </dgm:pt>
    <dgm:pt modelId="{87FCAD2F-967D-4DFB-9161-EEC1F0700D16}" type="parTrans" cxnId="{4495BCE4-9C57-4B3F-8E02-D0E70DD36C20}">
      <dgm:prSet/>
      <dgm:spPr/>
      <dgm:t>
        <a:bodyPr/>
        <a:lstStyle/>
        <a:p>
          <a:endParaRPr lang="en-US"/>
        </a:p>
      </dgm:t>
    </dgm:pt>
    <dgm:pt modelId="{E01DED80-113A-4650-9CD6-D37C0252916F}" type="sibTrans" cxnId="{4495BCE4-9C57-4B3F-8E02-D0E70DD36C20}">
      <dgm:prSet/>
      <dgm:spPr/>
      <dgm:t>
        <a:bodyPr/>
        <a:lstStyle/>
        <a:p>
          <a:endParaRPr lang="en-US"/>
        </a:p>
      </dgm:t>
    </dgm:pt>
    <dgm:pt modelId="{837E160C-A3C7-41C0-939F-65566EB93C19}">
      <dgm:prSet/>
      <dgm:spPr/>
      <dgm:t>
        <a:bodyPr/>
        <a:lstStyle/>
        <a:p>
          <a:r>
            <a:rPr lang="en-US" dirty="0"/>
            <a:t>Personas</a:t>
          </a:r>
        </a:p>
      </dgm:t>
    </dgm:pt>
    <dgm:pt modelId="{22F56171-4250-4D28-B692-E5706E0B58B3}" type="parTrans" cxnId="{26EB3B10-8572-46CF-A666-0F8A6329F052}">
      <dgm:prSet/>
      <dgm:spPr/>
      <dgm:t>
        <a:bodyPr/>
        <a:lstStyle/>
        <a:p>
          <a:endParaRPr lang="en-US"/>
        </a:p>
      </dgm:t>
    </dgm:pt>
    <dgm:pt modelId="{63A9AA46-C0C1-4707-8472-51031A9D0E2C}" type="sibTrans" cxnId="{26EB3B10-8572-46CF-A666-0F8A6329F052}">
      <dgm:prSet/>
      <dgm:spPr/>
      <dgm:t>
        <a:bodyPr/>
        <a:lstStyle/>
        <a:p>
          <a:endParaRPr lang="en-US"/>
        </a:p>
      </dgm:t>
    </dgm:pt>
    <dgm:pt modelId="{8A29CAEE-CD13-490B-8E1F-A070E91E1508}">
      <dgm:prSet/>
      <dgm:spPr/>
      <dgm:t>
        <a:bodyPr/>
        <a:lstStyle/>
        <a:p>
          <a:r>
            <a:rPr lang="en-US" dirty="0"/>
            <a:t>Sprint Summary</a:t>
          </a:r>
        </a:p>
      </dgm:t>
    </dgm:pt>
    <dgm:pt modelId="{F44FC29E-55E9-44E4-B6F6-0C1BA57DC366}" type="parTrans" cxnId="{9639F212-0BC9-4AC5-A99A-204BECF45B8A}">
      <dgm:prSet/>
      <dgm:spPr/>
      <dgm:t>
        <a:bodyPr/>
        <a:lstStyle/>
        <a:p>
          <a:endParaRPr lang="en-US"/>
        </a:p>
      </dgm:t>
    </dgm:pt>
    <dgm:pt modelId="{BFCEFE34-4EB8-4AF3-ADF0-811527C78A3A}" type="sibTrans" cxnId="{9639F212-0BC9-4AC5-A99A-204BECF45B8A}">
      <dgm:prSet/>
      <dgm:spPr/>
      <dgm:t>
        <a:bodyPr/>
        <a:lstStyle/>
        <a:p>
          <a:endParaRPr lang="en-US"/>
        </a:p>
      </dgm:t>
    </dgm:pt>
    <dgm:pt modelId="{007B687A-A216-43BE-B94A-02C10D88BE06}">
      <dgm:prSet/>
      <dgm:spPr/>
      <dgm:t>
        <a:bodyPr/>
        <a:lstStyle/>
        <a:p>
          <a:r>
            <a:rPr lang="en-US" dirty="0"/>
            <a:t>Technologies</a:t>
          </a:r>
        </a:p>
      </dgm:t>
    </dgm:pt>
    <dgm:pt modelId="{02A79948-DAC3-46AC-AD04-EB0E8E29F78D}" type="parTrans" cxnId="{96DEC328-D1C6-4238-8C27-BB9C83A1BBDF}">
      <dgm:prSet/>
      <dgm:spPr/>
      <dgm:t>
        <a:bodyPr/>
        <a:lstStyle/>
        <a:p>
          <a:endParaRPr lang="en-US"/>
        </a:p>
      </dgm:t>
    </dgm:pt>
    <dgm:pt modelId="{716DF0C8-55FB-4ECC-B1D3-74E32B77BFFB}" type="sibTrans" cxnId="{96DEC328-D1C6-4238-8C27-BB9C83A1BBDF}">
      <dgm:prSet/>
      <dgm:spPr/>
      <dgm:t>
        <a:bodyPr/>
        <a:lstStyle/>
        <a:p>
          <a:endParaRPr lang="en-US"/>
        </a:p>
      </dgm:t>
    </dgm:pt>
    <dgm:pt modelId="{ACCA30FA-C73A-465E-9131-8DBDF09BD15B}">
      <dgm:prSet/>
      <dgm:spPr/>
      <dgm:t>
        <a:bodyPr/>
        <a:lstStyle/>
        <a:p>
          <a:r>
            <a:rPr lang="en-US" dirty="0"/>
            <a:t>Algorithms</a:t>
          </a:r>
        </a:p>
      </dgm:t>
    </dgm:pt>
    <dgm:pt modelId="{A3A61BCD-555C-4064-B97D-984B29890711}" type="parTrans" cxnId="{4363EDEA-02EA-4FC6-9C96-9A9491274C07}">
      <dgm:prSet/>
      <dgm:spPr/>
      <dgm:t>
        <a:bodyPr/>
        <a:lstStyle/>
        <a:p>
          <a:endParaRPr lang="en-US"/>
        </a:p>
      </dgm:t>
    </dgm:pt>
    <dgm:pt modelId="{E16AE822-8E99-4539-B873-5160A0D472AD}" type="sibTrans" cxnId="{4363EDEA-02EA-4FC6-9C96-9A9491274C07}">
      <dgm:prSet/>
      <dgm:spPr/>
      <dgm:t>
        <a:bodyPr/>
        <a:lstStyle/>
        <a:p>
          <a:endParaRPr lang="en-US"/>
        </a:p>
      </dgm:t>
    </dgm:pt>
    <dgm:pt modelId="{2DA443E7-2DBA-4070-A547-BA88F14DB6F9}">
      <dgm:prSet/>
      <dgm:spPr/>
      <dgm:t>
        <a:bodyPr/>
        <a:lstStyle/>
        <a:p>
          <a:r>
            <a:rPr lang="en-US" dirty="0"/>
            <a:t>Product Backlog</a:t>
          </a:r>
        </a:p>
      </dgm:t>
    </dgm:pt>
    <dgm:pt modelId="{EFBAE842-D46F-4339-AE7D-41F768B9EC3F}" type="parTrans" cxnId="{21B091AA-236B-4409-8E79-8A3F2CE214D1}">
      <dgm:prSet/>
      <dgm:spPr/>
      <dgm:t>
        <a:bodyPr/>
        <a:lstStyle/>
        <a:p>
          <a:endParaRPr lang="en-US"/>
        </a:p>
      </dgm:t>
    </dgm:pt>
    <dgm:pt modelId="{488C4C0F-1C41-436D-8B21-3B1287CF5B0E}" type="sibTrans" cxnId="{21B091AA-236B-4409-8E79-8A3F2CE214D1}">
      <dgm:prSet/>
      <dgm:spPr/>
      <dgm:t>
        <a:bodyPr/>
        <a:lstStyle/>
        <a:p>
          <a:endParaRPr lang="en-US"/>
        </a:p>
      </dgm:t>
    </dgm:pt>
    <dgm:pt modelId="{472ABDD7-EF18-4431-A4FB-570760D5FFD0}">
      <dgm:prSet/>
      <dgm:spPr/>
      <dgm:t>
        <a:bodyPr/>
        <a:lstStyle/>
        <a:p>
          <a:r>
            <a:rPr lang="en-US" dirty="0"/>
            <a:t>Sprint 8 Backlog</a:t>
          </a:r>
        </a:p>
      </dgm:t>
    </dgm:pt>
    <dgm:pt modelId="{674643F5-ADAC-402C-8133-640560ACE605}" type="parTrans" cxnId="{FC067267-405E-4255-B8FE-04BDEBB69CFC}">
      <dgm:prSet/>
      <dgm:spPr/>
      <dgm:t>
        <a:bodyPr/>
        <a:lstStyle/>
        <a:p>
          <a:endParaRPr lang="en-US"/>
        </a:p>
      </dgm:t>
    </dgm:pt>
    <dgm:pt modelId="{79312EE4-C5A6-483E-9756-D6204BDFFDF0}" type="sibTrans" cxnId="{FC067267-405E-4255-B8FE-04BDEBB69CFC}">
      <dgm:prSet/>
      <dgm:spPr/>
      <dgm:t>
        <a:bodyPr/>
        <a:lstStyle/>
        <a:p>
          <a:endParaRPr lang="en-US"/>
        </a:p>
      </dgm:t>
    </dgm:pt>
    <dgm:pt modelId="{29A0155D-D53C-4514-AC11-493E6021F83A}">
      <dgm:prSet/>
      <dgm:spPr/>
      <dgm:t>
        <a:bodyPr/>
        <a:lstStyle/>
        <a:p>
          <a:r>
            <a:rPr lang="en-US" dirty="0"/>
            <a:t>Metrics</a:t>
          </a:r>
        </a:p>
      </dgm:t>
    </dgm:pt>
    <dgm:pt modelId="{99697358-BF8D-4968-9885-02F647219850}" type="parTrans" cxnId="{EB44F2D1-C3C9-4E66-9872-382007C330FE}">
      <dgm:prSet/>
      <dgm:spPr/>
      <dgm:t>
        <a:bodyPr/>
        <a:lstStyle/>
        <a:p>
          <a:endParaRPr lang="en-US"/>
        </a:p>
      </dgm:t>
    </dgm:pt>
    <dgm:pt modelId="{C01FF6E7-36E5-4E0F-BF91-1966DC67A11D}" type="sibTrans" cxnId="{EB44F2D1-C3C9-4E66-9872-382007C330FE}">
      <dgm:prSet/>
      <dgm:spPr/>
      <dgm:t>
        <a:bodyPr/>
        <a:lstStyle/>
        <a:p>
          <a:endParaRPr lang="en-US"/>
        </a:p>
      </dgm:t>
    </dgm:pt>
    <dgm:pt modelId="{C57087AB-2FC8-43BD-81E5-0DD0D969FCB3}">
      <dgm:prSet/>
      <dgm:spPr/>
      <dgm:t>
        <a:bodyPr/>
        <a:lstStyle/>
        <a:p>
          <a:r>
            <a:rPr lang="en-US" dirty="0"/>
            <a:t>Retrospective</a:t>
          </a:r>
        </a:p>
      </dgm:t>
    </dgm:pt>
    <dgm:pt modelId="{910157A5-4635-4BD1-B518-79EB07D7CD38}" type="parTrans" cxnId="{6908268E-A10A-41D0-B02D-1E15A26B282A}">
      <dgm:prSet/>
      <dgm:spPr/>
      <dgm:t>
        <a:bodyPr/>
        <a:lstStyle/>
        <a:p>
          <a:endParaRPr lang="en-US"/>
        </a:p>
      </dgm:t>
    </dgm:pt>
    <dgm:pt modelId="{A57B5CC4-17BE-427B-8963-1141DF4D03E1}" type="sibTrans" cxnId="{6908268E-A10A-41D0-B02D-1E15A26B282A}">
      <dgm:prSet/>
      <dgm:spPr/>
      <dgm:t>
        <a:bodyPr/>
        <a:lstStyle/>
        <a:p>
          <a:endParaRPr lang="en-US"/>
        </a:p>
      </dgm:t>
    </dgm:pt>
    <dgm:pt modelId="{AC3C2C93-6110-4521-9DFA-920937D956E6}">
      <dgm:prSet/>
      <dgm:spPr/>
      <dgm:t>
        <a:bodyPr/>
        <a:lstStyle/>
        <a:p>
          <a:r>
            <a:rPr lang="en-US" dirty="0"/>
            <a:t>Project Demo</a:t>
          </a:r>
        </a:p>
      </dgm:t>
    </dgm:pt>
    <dgm:pt modelId="{ECC46C63-6385-46AF-B14F-42A5C27E58FF}" type="parTrans" cxnId="{6C015562-1EC8-4E3C-9F97-0944D991EF77}">
      <dgm:prSet/>
      <dgm:spPr/>
      <dgm:t>
        <a:bodyPr/>
        <a:lstStyle/>
        <a:p>
          <a:endParaRPr lang="en-US"/>
        </a:p>
      </dgm:t>
    </dgm:pt>
    <dgm:pt modelId="{A399D47C-35D0-431D-85E3-B20DC309B01E}" type="sibTrans" cxnId="{6C015562-1EC8-4E3C-9F97-0944D991EF77}">
      <dgm:prSet/>
      <dgm:spPr/>
      <dgm:t>
        <a:bodyPr/>
        <a:lstStyle/>
        <a:p>
          <a:endParaRPr lang="en-US"/>
        </a:p>
      </dgm:t>
    </dgm:pt>
    <dgm:pt modelId="{978EB46D-B57B-410F-99A1-4DD2CDA82711}">
      <dgm:prSet/>
      <dgm:spPr/>
      <dgm:t>
        <a:bodyPr/>
        <a:lstStyle/>
        <a:p>
          <a:r>
            <a:rPr lang="en-US" dirty="0"/>
            <a:t>Live Application</a:t>
          </a:r>
        </a:p>
      </dgm:t>
    </dgm:pt>
    <dgm:pt modelId="{5E19CA82-B90A-4305-8616-CBB3E3F5A661}" type="parTrans" cxnId="{EEED24BA-51CB-4611-815F-BA2C798F444E}">
      <dgm:prSet/>
      <dgm:spPr/>
      <dgm:t>
        <a:bodyPr/>
        <a:lstStyle/>
        <a:p>
          <a:endParaRPr lang="en-US"/>
        </a:p>
      </dgm:t>
    </dgm:pt>
    <dgm:pt modelId="{CE2C03E4-0E54-4A78-9F09-72EAFA37A545}" type="sibTrans" cxnId="{EEED24BA-51CB-4611-815F-BA2C798F444E}">
      <dgm:prSet/>
      <dgm:spPr/>
      <dgm:t>
        <a:bodyPr/>
        <a:lstStyle/>
        <a:p>
          <a:endParaRPr lang="en-US"/>
        </a:p>
      </dgm:t>
    </dgm:pt>
    <dgm:pt modelId="{A6EA5C46-232C-3D4A-8593-0EF3699415A6}">
      <dgm:prSet/>
      <dgm:spPr/>
      <dgm:t>
        <a:bodyPr/>
        <a:lstStyle/>
        <a:p>
          <a:r>
            <a:rPr lang="en-US" dirty="0"/>
            <a:t>Team member roles and responsibilities</a:t>
          </a:r>
        </a:p>
      </dgm:t>
    </dgm:pt>
    <dgm:pt modelId="{739B8C62-5334-FD46-89C6-64B94711DF0D}" type="parTrans" cxnId="{EDA5456E-0DCD-7A46-8B66-723895691E00}">
      <dgm:prSet/>
      <dgm:spPr/>
      <dgm:t>
        <a:bodyPr/>
        <a:lstStyle/>
        <a:p>
          <a:endParaRPr lang="en-US"/>
        </a:p>
      </dgm:t>
    </dgm:pt>
    <dgm:pt modelId="{6616C969-D2AE-394A-A681-81275DBD1686}" type="sibTrans" cxnId="{EDA5456E-0DCD-7A46-8B66-723895691E00}">
      <dgm:prSet/>
      <dgm:spPr/>
      <dgm:t>
        <a:bodyPr/>
        <a:lstStyle/>
        <a:p>
          <a:endParaRPr lang="en-US"/>
        </a:p>
      </dgm:t>
    </dgm:pt>
    <dgm:pt modelId="{94D9E47E-1E6E-0140-A9A4-84C10943A8DE}">
      <dgm:prSet/>
      <dgm:spPr/>
      <dgm:t>
        <a:bodyPr/>
        <a:lstStyle/>
        <a:p>
          <a:r>
            <a:rPr lang="en-US" dirty="0"/>
            <a:t>MVP</a:t>
          </a:r>
        </a:p>
      </dgm:t>
    </dgm:pt>
    <dgm:pt modelId="{BCC91DFA-62BA-BF43-9EBF-B346549F206A}" type="parTrans" cxnId="{D5640812-DE67-DF47-96AA-F42C12E89980}">
      <dgm:prSet/>
      <dgm:spPr/>
      <dgm:t>
        <a:bodyPr/>
        <a:lstStyle/>
        <a:p>
          <a:endParaRPr lang="en-US"/>
        </a:p>
      </dgm:t>
    </dgm:pt>
    <dgm:pt modelId="{4175CF72-DC6F-D541-ADF8-42BF7E32634E}" type="sibTrans" cxnId="{D5640812-DE67-DF47-96AA-F42C12E89980}">
      <dgm:prSet/>
      <dgm:spPr/>
      <dgm:t>
        <a:bodyPr/>
        <a:lstStyle/>
        <a:p>
          <a:endParaRPr lang="en-US"/>
        </a:p>
      </dgm:t>
    </dgm:pt>
    <dgm:pt modelId="{040D8084-8FE2-BC4C-AF3C-66955F889040}">
      <dgm:prSet/>
      <dgm:spPr/>
      <dgm:t>
        <a:bodyPr/>
        <a:lstStyle/>
        <a:p>
          <a:r>
            <a:rPr lang="en-US" dirty="0"/>
            <a:t>Diagrams</a:t>
          </a:r>
        </a:p>
      </dgm:t>
    </dgm:pt>
    <dgm:pt modelId="{2DEB67BC-A686-9346-A248-F44E3CBFC979}" type="parTrans" cxnId="{76597087-784B-EA44-BB3D-937CE8902D5B}">
      <dgm:prSet/>
      <dgm:spPr/>
      <dgm:t>
        <a:bodyPr/>
        <a:lstStyle/>
        <a:p>
          <a:endParaRPr lang="en-US"/>
        </a:p>
      </dgm:t>
    </dgm:pt>
    <dgm:pt modelId="{3CF86F3B-E526-D140-8B23-708FC869BE88}" type="sibTrans" cxnId="{76597087-784B-EA44-BB3D-937CE8902D5B}">
      <dgm:prSet/>
      <dgm:spPr/>
      <dgm:t>
        <a:bodyPr/>
        <a:lstStyle/>
        <a:p>
          <a:endParaRPr lang="en-US"/>
        </a:p>
      </dgm:t>
    </dgm:pt>
    <dgm:pt modelId="{8BEB1105-89DC-434D-A3A0-443341BB532D}">
      <dgm:prSet/>
      <dgm:spPr/>
      <dgm:t>
        <a:bodyPr/>
        <a:lstStyle/>
        <a:p>
          <a:r>
            <a:rPr lang="en-US" dirty="0"/>
            <a:t>Improvements made from professor</a:t>
          </a:r>
        </a:p>
      </dgm:t>
    </dgm:pt>
    <dgm:pt modelId="{C14A4B3F-3C6E-4DEC-A268-E37A5E2ABC7D}" type="parTrans" cxnId="{355FAF19-306F-4332-AF5B-D401F599C698}">
      <dgm:prSet/>
      <dgm:spPr/>
      <dgm:t>
        <a:bodyPr/>
        <a:lstStyle/>
        <a:p>
          <a:endParaRPr lang="en-US"/>
        </a:p>
      </dgm:t>
    </dgm:pt>
    <dgm:pt modelId="{6FF385AF-F175-449C-A814-4D366F635A57}" type="sibTrans" cxnId="{355FAF19-306F-4332-AF5B-D401F599C698}">
      <dgm:prSet/>
      <dgm:spPr/>
      <dgm:t>
        <a:bodyPr/>
        <a:lstStyle/>
        <a:p>
          <a:endParaRPr lang="en-US"/>
        </a:p>
      </dgm:t>
    </dgm:pt>
    <dgm:pt modelId="{461CE1E6-67D0-446A-9F34-7BE816F6ED7E}" type="pres">
      <dgm:prSet presAssocID="{809EB779-E2D3-4A2E-B672-401DE3F46890}" presName="Name0" presStyleCnt="0">
        <dgm:presLayoutVars>
          <dgm:dir/>
          <dgm:resizeHandles/>
        </dgm:presLayoutVars>
      </dgm:prSet>
      <dgm:spPr/>
    </dgm:pt>
    <dgm:pt modelId="{79DE2930-CF89-4003-BEC3-D94B01237D16}" type="pres">
      <dgm:prSet presAssocID="{A6EA5C46-232C-3D4A-8593-0EF3699415A6}" presName="compNode" presStyleCnt="0"/>
      <dgm:spPr/>
    </dgm:pt>
    <dgm:pt modelId="{47D293B9-B396-4278-BAD0-DED8BA2D6102}" type="pres">
      <dgm:prSet presAssocID="{A6EA5C46-232C-3D4A-8593-0EF3699415A6}" presName="dummyConnPt" presStyleCnt="0"/>
      <dgm:spPr/>
    </dgm:pt>
    <dgm:pt modelId="{BA9604D7-7D21-4E72-8C46-61824B59D544}" type="pres">
      <dgm:prSet presAssocID="{A6EA5C46-232C-3D4A-8593-0EF3699415A6}" presName="node" presStyleLbl="node1" presStyleIdx="0" presStyleCnt="17">
        <dgm:presLayoutVars>
          <dgm:bulletEnabled val="1"/>
        </dgm:presLayoutVars>
      </dgm:prSet>
      <dgm:spPr/>
    </dgm:pt>
    <dgm:pt modelId="{8BC38129-8DC9-4699-860C-5F18EFE1B7A6}" type="pres">
      <dgm:prSet presAssocID="{6616C969-D2AE-394A-A681-81275DBD1686}" presName="sibTrans" presStyleLbl="bgSibTrans2D1" presStyleIdx="0" presStyleCnt="16"/>
      <dgm:spPr/>
    </dgm:pt>
    <dgm:pt modelId="{232EAEC2-D278-4197-A6CF-DD8FDCF7A08A}" type="pres">
      <dgm:prSet presAssocID="{3C3339A9-E7A6-482C-819C-B31ADC512881}" presName="compNode" presStyleCnt="0"/>
      <dgm:spPr/>
    </dgm:pt>
    <dgm:pt modelId="{2BD74390-6877-47EE-8C2C-549D673D84DB}" type="pres">
      <dgm:prSet presAssocID="{3C3339A9-E7A6-482C-819C-B31ADC512881}" presName="dummyConnPt" presStyleCnt="0"/>
      <dgm:spPr/>
    </dgm:pt>
    <dgm:pt modelId="{E25A9306-2A1D-494C-84E0-91E5AFBC8EB3}" type="pres">
      <dgm:prSet presAssocID="{3C3339A9-E7A6-482C-819C-B31ADC512881}" presName="node" presStyleLbl="node1" presStyleIdx="1" presStyleCnt="17">
        <dgm:presLayoutVars>
          <dgm:bulletEnabled val="1"/>
        </dgm:presLayoutVars>
      </dgm:prSet>
      <dgm:spPr/>
    </dgm:pt>
    <dgm:pt modelId="{1FAC99A5-4B4E-4618-B098-64DBB2106A6E}" type="pres">
      <dgm:prSet presAssocID="{D4EC0746-B5E3-4C42-BC27-D8460D2459F1}" presName="sibTrans" presStyleLbl="bgSibTrans2D1" presStyleIdx="1" presStyleCnt="16"/>
      <dgm:spPr/>
    </dgm:pt>
    <dgm:pt modelId="{669ECDCF-ED8E-4599-A7AF-054784FDB535}" type="pres">
      <dgm:prSet presAssocID="{F03185BC-ABF0-4251-B36A-1D296D3A1718}" presName="compNode" presStyleCnt="0"/>
      <dgm:spPr/>
    </dgm:pt>
    <dgm:pt modelId="{A8D00DF9-FA0B-4280-B5A6-3AAB09A8B166}" type="pres">
      <dgm:prSet presAssocID="{F03185BC-ABF0-4251-B36A-1D296D3A1718}" presName="dummyConnPt" presStyleCnt="0"/>
      <dgm:spPr/>
    </dgm:pt>
    <dgm:pt modelId="{087D4357-ADAF-4D5D-AEEB-5D28907B1874}" type="pres">
      <dgm:prSet presAssocID="{F03185BC-ABF0-4251-B36A-1D296D3A1718}" presName="node" presStyleLbl="node1" presStyleIdx="2" presStyleCnt="17">
        <dgm:presLayoutVars>
          <dgm:bulletEnabled val="1"/>
        </dgm:presLayoutVars>
      </dgm:prSet>
      <dgm:spPr/>
    </dgm:pt>
    <dgm:pt modelId="{5B169976-2992-445A-904D-D27FE2E17A30}" type="pres">
      <dgm:prSet presAssocID="{DB4ABF94-04C6-4E4B-893B-D96979FE7589}" presName="sibTrans" presStyleLbl="bgSibTrans2D1" presStyleIdx="2" presStyleCnt="16"/>
      <dgm:spPr/>
    </dgm:pt>
    <dgm:pt modelId="{3BA666BD-6695-4BCB-9731-9534AC606E52}" type="pres">
      <dgm:prSet presAssocID="{4C2FA30D-4367-4E54-BB70-57BCA64DFE96}" presName="compNode" presStyleCnt="0"/>
      <dgm:spPr/>
    </dgm:pt>
    <dgm:pt modelId="{94E7FF15-DCEC-43DD-BFDC-0A373206EBFB}" type="pres">
      <dgm:prSet presAssocID="{4C2FA30D-4367-4E54-BB70-57BCA64DFE96}" presName="dummyConnPt" presStyleCnt="0"/>
      <dgm:spPr/>
    </dgm:pt>
    <dgm:pt modelId="{0ADE8F77-8087-49E2-A493-EC4372F50F9F}" type="pres">
      <dgm:prSet presAssocID="{4C2FA30D-4367-4E54-BB70-57BCA64DFE96}" presName="node" presStyleLbl="node1" presStyleIdx="3" presStyleCnt="17">
        <dgm:presLayoutVars>
          <dgm:bulletEnabled val="1"/>
        </dgm:presLayoutVars>
      </dgm:prSet>
      <dgm:spPr/>
    </dgm:pt>
    <dgm:pt modelId="{CF074AAC-C0FD-4760-B43D-40EA14A4D07A}" type="pres">
      <dgm:prSet presAssocID="{E01DED80-113A-4650-9CD6-D37C0252916F}" presName="sibTrans" presStyleLbl="bgSibTrans2D1" presStyleIdx="3" presStyleCnt="16"/>
      <dgm:spPr/>
    </dgm:pt>
    <dgm:pt modelId="{9354BB25-210B-43C0-B051-44D9F39CF71C}" type="pres">
      <dgm:prSet presAssocID="{837E160C-A3C7-41C0-939F-65566EB93C19}" presName="compNode" presStyleCnt="0"/>
      <dgm:spPr/>
    </dgm:pt>
    <dgm:pt modelId="{1E574927-CEEC-458D-A2F3-B08AC2871F30}" type="pres">
      <dgm:prSet presAssocID="{837E160C-A3C7-41C0-939F-65566EB93C19}" presName="dummyConnPt" presStyleCnt="0"/>
      <dgm:spPr/>
    </dgm:pt>
    <dgm:pt modelId="{82983B4B-26B6-41C5-A34B-D4DC40FFF121}" type="pres">
      <dgm:prSet presAssocID="{837E160C-A3C7-41C0-939F-65566EB93C19}" presName="node" presStyleLbl="node1" presStyleIdx="4" presStyleCnt="17">
        <dgm:presLayoutVars>
          <dgm:bulletEnabled val="1"/>
        </dgm:presLayoutVars>
      </dgm:prSet>
      <dgm:spPr/>
    </dgm:pt>
    <dgm:pt modelId="{FBB777FC-20AC-45FF-B240-6FD50F0334BC}" type="pres">
      <dgm:prSet presAssocID="{63A9AA46-C0C1-4707-8472-51031A9D0E2C}" presName="sibTrans" presStyleLbl="bgSibTrans2D1" presStyleIdx="4" presStyleCnt="16"/>
      <dgm:spPr/>
    </dgm:pt>
    <dgm:pt modelId="{F5664BF9-A0FF-46A9-AA29-0D23E9D42215}" type="pres">
      <dgm:prSet presAssocID="{94D9E47E-1E6E-0140-A9A4-84C10943A8DE}" presName="compNode" presStyleCnt="0"/>
      <dgm:spPr/>
    </dgm:pt>
    <dgm:pt modelId="{E62B52DF-8FA9-4AF6-AD9F-C40CD0A8A3A0}" type="pres">
      <dgm:prSet presAssocID="{94D9E47E-1E6E-0140-A9A4-84C10943A8DE}" presName="dummyConnPt" presStyleCnt="0"/>
      <dgm:spPr/>
    </dgm:pt>
    <dgm:pt modelId="{1C1F0FA5-B9F7-4F26-8079-5A0BBD317286}" type="pres">
      <dgm:prSet presAssocID="{94D9E47E-1E6E-0140-A9A4-84C10943A8DE}" presName="node" presStyleLbl="node1" presStyleIdx="5" presStyleCnt="17">
        <dgm:presLayoutVars>
          <dgm:bulletEnabled val="1"/>
        </dgm:presLayoutVars>
      </dgm:prSet>
      <dgm:spPr/>
    </dgm:pt>
    <dgm:pt modelId="{4050423B-C400-4C71-B12D-36EED96B1549}" type="pres">
      <dgm:prSet presAssocID="{4175CF72-DC6F-D541-ADF8-42BF7E32634E}" presName="sibTrans" presStyleLbl="bgSibTrans2D1" presStyleIdx="5" presStyleCnt="16"/>
      <dgm:spPr/>
    </dgm:pt>
    <dgm:pt modelId="{5D52596A-DEDE-457F-82BA-359591E08512}" type="pres">
      <dgm:prSet presAssocID="{007B687A-A216-43BE-B94A-02C10D88BE06}" presName="compNode" presStyleCnt="0"/>
      <dgm:spPr/>
    </dgm:pt>
    <dgm:pt modelId="{3EDB0659-3E79-4530-9C15-0038A8E5EA7B}" type="pres">
      <dgm:prSet presAssocID="{007B687A-A216-43BE-B94A-02C10D88BE06}" presName="dummyConnPt" presStyleCnt="0"/>
      <dgm:spPr/>
    </dgm:pt>
    <dgm:pt modelId="{D0527C8D-E18C-458B-862F-34B30D996E58}" type="pres">
      <dgm:prSet presAssocID="{007B687A-A216-43BE-B94A-02C10D88BE06}" presName="node" presStyleLbl="node1" presStyleIdx="6" presStyleCnt="17">
        <dgm:presLayoutVars>
          <dgm:bulletEnabled val="1"/>
        </dgm:presLayoutVars>
      </dgm:prSet>
      <dgm:spPr/>
    </dgm:pt>
    <dgm:pt modelId="{A13684C7-E063-4F27-A33C-56AB3EBAAB1E}" type="pres">
      <dgm:prSet presAssocID="{716DF0C8-55FB-4ECC-B1D3-74E32B77BFFB}" presName="sibTrans" presStyleLbl="bgSibTrans2D1" presStyleIdx="6" presStyleCnt="16"/>
      <dgm:spPr/>
    </dgm:pt>
    <dgm:pt modelId="{2D933151-E973-4401-BCC0-3499BDAED084}" type="pres">
      <dgm:prSet presAssocID="{ACCA30FA-C73A-465E-9131-8DBDF09BD15B}" presName="compNode" presStyleCnt="0"/>
      <dgm:spPr/>
    </dgm:pt>
    <dgm:pt modelId="{3608BEA9-34E7-4889-A7B4-50D6EFF25461}" type="pres">
      <dgm:prSet presAssocID="{ACCA30FA-C73A-465E-9131-8DBDF09BD15B}" presName="dummyConnPt" presStyleCnt="0"/>
      <dgm:spPr/>
    </dgm:pt>
    <dgm:pt modelId="{4F01584A-25BB-4521-9780-801A0C868140}" type="pres">
      <dgm:prSet presAssocID="{ACCA30FA-C73A-465E-9131-8DBDF09BD15B}" presName="node" presStyleLbl="node1" presStyleIdx="7" presStyleCnt="17">
        <dgm:presLayoutVars>
          <dgm:bulletEnabled val="1"/>
        </dgm:presLayoutVars>
      </dgm:prSet>
      <dgm:spPr/>
    </dgm:pt>
    <dgm:pt modelId="{7777AEF5-304D-43E8-8F81-0EAC1FBB8FDD}" type="pres">
      <dgm:prSet presAssocID="{E16AE822-8E99-4539-B873-5160A0D472AD}" presName="sibTrans" presStyleLbl="bgSibTrans2D1" presStyleIdx="7" presStyleCnt="16"/>
      <dgm:spPr/>
    </dgm:pt>
    <dgm:pt modelId="{E77502D3-6422-49FA-A658-6DBEADE890B3}" type="pres">
      <dgm:prSet presAssocID="{040D8084-8FE2-BC4C-AF3C-66955F889040}" presName="compNode" presStyleCnt="0"/>
      <dgm:spPr/>
    </dgm:pt>
    <dgm:pt modelId="{2CBA0F0A-284C-4ACF-BEEC-8EF5781558DE}" type="pres">
      <dgm:prSet presAssocID="{040D8084-8FE2-BC4C-AF3C-66955F889040}" presName="dummyConnPt" presStyleCnt="0"/>
      <dgm:spPr/>
    </dgm:pt>
    <dgm:pt modelId="{E149C0C0-6CA6-4EA6-8C67-0B20844C7BC7}" type="pres">
      <dgm:prSet presAssocID="{040D8084-8FE2-BC4C-AF3C-66955F889040}" presName="node" presStyleLbl="node1" presStyleIdx="8" presStyleCnt="17">
        <dgm:presLayoutVars>
          <dgm:bulletEnabled val="1"/>
        </dgm:presLayoutVars>
      </dgm:prSet>
      <dgm:spPr/>
    </dgm:pt>
    <dgm:pt modelId="{260CC490-AC65-4865-9980-F9E869BB704C}" type="pres">
      <dgm:prSet presAssocID="{3CF86F3B-E526-D140-8B23-708FC869BE88}" presName="sibTrans" presStyleLbl="bgSibTrans2D1" presStyleIdx="8" presStyleCnt="16"/>
      <dgm:spPr/>
    </dgm:pt>
    <dgm:pt modelId="{4255314E-E02D-439C-B5C8-DA5956E77ABE}" type="pres">
      <dgm:prSet presAssocID="{8A29CAEE-CD13-490B-8E1F-A070E91E1508}" presName="compNode" presStyleCnt="0"/>
      <dgm:spPr/>
    </dgm:pt>
    <dgm:pt modelId="{A0F76F2A-D35B-47C3-85D1-70D1422F565B}" type="pres">
      <dgm:prSet presAssocID="{8A29CAEE-CD13-490B-8E1F-A070E91E1508}" presName="dummyConnPt" presStyleCnt="0"/>
      <dgm:spPr/>
    </dgm:pt>
    <dgm:pt modelId="{5B55470E-FDB4-46FC-A1FC-E321FA8F5E83}" type="pres">
      <dgm:prSet presAssocID="{8A29CAEE-CD13-490B-8E1F-A070E91E1508}" presName="node" presStyleLbl="node1" presStyleIdx="9" presStyleCnt="17">
        <dgm:presLayoutVars>
          <dgm:bulletEnabled val="1"/>
        </dgm:presLayoutVars>
      </dgm:prSet>
      <dgm:spPr/>
    </dgm:pt>
    <dgm:pt modelId="{A44E125A-9D56-40FD-AAFE-333DB861700E}" type="pres">
      <dgm:prSet presAssocID="{BFCEFE34-4EB8-4AF3-ADF0-811527C78A3A}" presName="sibTrans" presStyleLbl="bgSibTrans2D1" presStyleIdx="9" presStyleCnt="16"/>
      <dgm:spPr/>
    </dgm:pt>
    <dgm:pt modelId="{6691C425-F91A-486E-ABBB-96BEC058D297}" type="pres">
      <dgm:prSet presAssocID="{2DA443E7-2DBA-4070-A547-BA88F14DB6F9}" presName="compNode" presStyleCnt="0"/>
      <dgm:spPr/>
    </dgm:pt>
    <dgm:pt modelId="{7256C5B1-7605-47A0-B441-A63B9640E87F}" type="pres">
      <dgm:prSet presAssocID="{2DA443E7-2DBA-4070-A547-BA88F14DB6F9}" presName="dummyConnPt" presStyleCnt="0"/>
      <dgm:spPr/>
    </dgm:pt>
    <dgm:pt modelId="{7AB480D5-15F0-45E1-82D6-DA36722D5079}" type="pres">
      <dgm:prSet presAssocID="{2DA443E7-2DBA-4070-A547-BA88F14DB6F9}" presName="node" presStyleLbl="node1" presStyleIdx="10" presStyleCnt="17">
        <dgm:presLayoutVars>
          <dgm:bulletEnabled val="1"/>
        </dgm:presLayoutVars>
      </dgm:prSet>
      <dgm:spPr/>
    </dgm:pt>
    <dgm:pt modelId="{5125633D-866D-4D0C-AD79-AA39E3C31ECB}" type="pres">
      <dgm:prSet presAssocID="{488C4C0F-1C41-436D-8B21-3B1287CF5B0E}" presName="sibTrans" presStyleLbl="bgSibTrans2D1" presStyleIdx="10" presStyleCnt="16"/>
      <dgm:spPr/>
    </dgm:pt>
    <dgm:pt modelId="{65034FE4-1F33-425A-A7F0-E0FE5C5CC648}" type="pres">
      <dgm:prSet presAssocID="{472ABDD7-EF18-4431-A4FB-570760D5FFD0}" presName="compNode" presStyleCnt="0"/>
      <dgm:spPr/>
    </dgm:pt>
    <dgm:pt modelId="{5E5CCF8E-346F-4EF9-9E11-224791DE3D6F}" type="pres">
      <dgm:prSet presAssocID="{472ABDD7-EF18-4431-A4FB-570760D5FFD0}" presName="dummyConnPt" presStyleCnt="0"/>
      <dgm:spPr/>
    </dgm:pt>
    <dgm:pt modelId="{28AFD651-7772-4039-949C-78EAA258622B}" type="pres">
      <dgm:prSet presAssocID="{472ABDD7-EF18-4431-A4FB-570760D5FFD0}" presName="node" presStyleLbl="node1" presStyleIdx="11" presStyleCnt="17">
        <dgm:presLayoutVars>
          <dgm:bulletEnabled val="1"/>
        </dgm:presLayoutVars>
      </dgm:prSet>
      <dgm:spPr/>
    </dgm:pt>
    <dgm:pt modelId="{4070A193-8149-4897-9993-F2A6791A0922}" type="pres">
      <dgm:prSet presAssocID="{79312EE4-C5A6-483E-9756-D6204BDFFDF0}" presName="sibTrans" presStyleLbl="bgSibTrans2D1" presStyleIdx="11" presStyleCnt="16"/>
      <dgm:spPr/>
    </dgm:pt>
    <dgm:pt modelId="{C765ED72-B0D8-4192-B13B-251BC1886510}" type="pres">
      <dgm:prSet presAssocID="{29A0155D-D53C-4514-AC11-493E6021F83A}" presName="compNode" presStyleCnt="0"/>
      <dgm:spPr/>
    </dgm:pt>
    <dgm:pt modelId="{E831D9AF-AB6B-4984-A150-9E770FE3B41E}" type="pres">
      <dgm:prSet presAssocID="{29A0155D-D53C-4514-AC11-493E6021F83A}" presName="dummyConnPt" presStyleCnt="0"/>
      <dgm:spPr/>
    </dgm:pt>
    <dgm:pt modelId="{F58F37EF-5D9B-497C-AC55-879D11051221}" type="pres">
      <dgm:prSet presAssocID="{29A0155D-D53C-4514-AC11-493E6021F83A}" presName="node" presStyleLbl="node1" presStyleIdx="12" presStyleCnt="17">
        <dgm:presLayoutVars>
          <dgm:bulletEnabled val="1"/>
        </dgm:presLayoutVars>
      </dgm:prSet>
      <dgm:spPr/>
    </dgm:pt>
    <dgm:pt modelId="{B84477DA-77AE-47C5-AE22-819D3BE363A1}" type="pres">
      <dgm:prSet presAssocID="{C01FF6E7-36E5-4E0F-BF91-1966DC67A11D}" presName="sibTrans" presStyleLbl="bgSibTrans2D1" presStyleIdx="12" presStyleCnt="16"/>
      <dgm:spPr/>
    </dgm:pt>
    <dgm:pt modelId="{8A092B35-38C4-47DC-A075-41727423C523}" type="pres">
      <dgm:prSet presAssocID="{C57087AB-2FC8-43BD-81E5-0DD0D969FCB3}" presName="compNode" presStyleCnt="0"/>
      <dgm:spPr/>
    </dgm:pt>
    <dgm:pt modelId="{0E8F5799-5189-42F6-9396-6152215C06B3}" type="pres">
      <dgm:prSet presAssocID="{C57087AB-2FC8-43BD-81E5-0DD0D969FCB3}" presName="dummyConnPt" presStyleCnt="0"/>
      <dgm:spPr/>
    </dgm:pt>
    <dgm:pt modelId="{D8CC3118-4094-472A-AC98-8D55D013F013}" type="pres">
      <dgm:prSet presAssocID="{C57087AB-2FC8-43BD-81E5-0DD0D969FCB3}" presName="node" presStyleLbl="node1" presStyleIdx="13" presStyleCnt="17">
        <dgm:presLayoutVars>
          <dgm:bulletEnabled val="1"/>
        </dgm:presLayoutVars>
      </dgm:prSet>
      <dgm:spPr/>
    </dgm:pt>
    <dgm:pt modelId="{B016B2B0-3E1B-4CB7-95B3-C907FA69AD25}" type="pres">
      <dgm:prSet presAssocID="{A57B5CC4-17BE-427B-8963-1141DF4D03E1}" presName="sibTrans" presStyleLbl="bgSibTrans2D1" presStyleIdx="13" presStyleCnt="16"/>
      <dgm:spPr/>
    </dgm:pt>
    <dgm:pt modelId="{00A19F33-04F9-4B20-8BD8-B8585975ADC6}" type="pres">
      <dgm:prSet presAssocID="{8BEB1105-89DC-434D-A3A0-443341BB532D}" presName="compNode" presStyleCnt="0"/>
      <dgm:spPr/>
    </dgm:pt>
    <dgm:pt modelId="{40B14AB8-4225-4888-834F-FD3E3C08E0A4}" type="pres">
      <dgm:prSet presAssocID="{8BEB1105-89DC-434D-A3A0-443341BB532D}" presName="dummyConnPt" presStyleCnt="0"/>
      <dgm:spPr/>
    </dgm:pt>
    <dgm:pt modelId="{E91E5803-B916-4A7E-BD38-E156D6EB4E3F}" type="pres">
      <dgm:prSet presAssocID="{8BEB1105-89DC-434D-A3A0-443341BB532D}" presName="node" presStyleLbl="node1" presStyleIdx="14" presStyleCnt="17" custLinFactNeighborX="-2576" custLinFactNeighborY="5254">
        <dgm:presLayoutVars>
          <dgm:bulletEnabled val="1"/>
        </dgm:presLayoutVars>
      </dgm:prSet>
      <dgm:spPr/>
    </dgm:pt>
    <dgm:pt modelId="{2476D602-042F-4D29-8420-785C05C7F539}" type="pres">
      <dgm:prSet presAssocID="{6FF385AF-F175-449C-A814-4D366F635A57}" presName="sibTrans" presStyleLbl="bgSibTrans2D1" presStyleIdx="14" presStyleCnt="16"/>
      <dgm:spPr/>
    </dgm:pt>
    <dgm:pt modelId="{E662DF40-E0CA-4E10-A124-52D7B79084CC}" type="pres">
      <dgm:prSet presAssocID="{AC3C2C93-6110-4521-9DFA-920937D956E6}" presName="compNode" presStyleCnt="0"/>
      <dgm:spPr/>
    </dgm:pt>
    <dgm:pt modelId="{6C354E6C-5BFA-411B-B830-1F1DC13575D4}" type="pres">
      <dgm:prSet presAssocID="{AC3C2C93-6110-4521-9DFA-920937D956E6}" presName="dummyConnPt" presStyleCnt="0"/>
      <dgm:spPr/>
    </dgm:pt>
    <dgm:pt modelId="{5CA3710B-3CD0-4455-8C3E-06E73BF5CEC2}" type="pres">
      <dgm:prSet presAssocID="{AC3C2C93-6110-4521-9DFA-920937D956E6}" presName="node" presStyleLbl="node1" presStyleIdx="15" presStyleCnt="17" custLinFactNeighborX="-5752" custLinFactNeighborY="2394">
        <dgm:presLayoutVars>
          <dgm:bulletEnabled val="1"/>
        </dgm:presLayoutVars>
      </dgm:prSet>
      <dgm:spPr/>
    </dgm:pt>
    <dgm:pt modelId="{F49BCE9C-64A6-464D-BE8B-0CD8FF69C37E}" type="pres">
      <dgm:prSet presAssocID="{A399D47C-35D0-431D-85E3-B20DC309B01E}" presName="sibTrans" presStyleLbl="bgSibTrans2D1" presStyleIdx="15" presStyleCnt="16"/>
      <dgm:spPr/>
    </dgm:pt>
    <dgm:pt modelId="{2B63F0BB-FA9F-41DE-AD49-F1B93F736736}" type="pres">
      <dgm:prSet presAssocID="{978EB46D-B57B-410F-99A1-4DD2CDA82711}" presName="compNode" presStyleCnt="0"/>
      <dgm:spPr/>
    </dgm:pt>
    <dgm:pt modelId="{DC7E16E7-9E63-463A-B21C-EC1E51DCB7AC}" type="pres">
      <dgm:prSet presAssocID="{978EB46D-B57B-410F-99A1-4DD2CDA82711}" presName="dummyConnPt" presStyleCnt="0"/>
      <dgm:spPr/>
    </dgm:pt>
    <dgm:pt modelId="{4A8638F8-16D5-4FFD-9BB5-641866A0F7D7}" type="pres">
      <dgm:prSet presAssocID="{978EB46D-B57B-410F-99A1-4DD2CDA82711}" presName="node" presStyleLbl="node1" presStyleIdx="16" presStyleCnt="17" custLinFactNeighborX="-10901" custLinFactNeighborY="-12403">
        <dgm:presLayoutVars>
          <dgm:bulletEnabled val="1"/>
        </dgm:presLayoutVars>
      </dgm:prSet>
      <dgm:spPr/>
    </dgm:pt>
  </dgm:ptLst>
  <dgm:cxnLst>
    <dgm:cxn modelId="{C9878609-D7B5-4B9E-9841-BA7DA063EED4}" type="presOf" srcId="{978EB46D-B57B-410F-99A1-4DD2CDA82711}" destId="{4A8638F8-16D5-4FFD-9BB5-641866A0F7D7}" srcOrd="0" destOrd="0" presId="urn:microsoft.com/office/officeart/2005/8/layout/bProcess4"/>
    <dgm:cxn modelId="{26EB3B10-8572-46CF-A666-0F8A6329F052}" srcId="{809EB779-E2D3-4A2E-B672-401DE3F46890}" destId="{837E160C-A3C7-41C0-939F-65566EB93C19}" srcOrd="4" destOrd="0" parTransId="{22F56171-4250-4D28-B692-E5706E0B58B3}" sibTransId="{63A9AA46-C0C1-4707-8472-51031A9D0E2C}"/>
    <dgm:cxn modelId="{D5640812-DE67-DF47-96AA-F42C12E89980}" srcId="{809EB779-E2D3-4A2E-B672-401DE3F46890}" destId="{94D9E47E-1E6E-0140-A9A4-84C10943A8DE}" srcOrd="5" destOrd="0" parTransId="{BCC91DFA-62BA-BF43-9EBF-B346549F206A}" sibTransId="{4175CF72-DC6F-D541-ADF8-42BF7E32634E}"/>
    <dgm:cxn modelId="{9639F212-0BC9-4AC5-A99A-204BECF45B8A}" srcId="{809EB779-E2D3-4A2E-B672-401DE3F46890}" destId="{8A29CAEE-CD13-490B-8E1F-A070E91E1508}" srcOrd="9" destOrd="0" parTransId="{F44FC29E-55E9-44E4-B6F6-0C1BA57DC366}" sibTransId="{BFCEFE34-4EB8-4AF3-ADF0-811527C78A3A}"/>
    <dgm:cxn modelId="{F0482815-7621-437D-8BE9-AA241A85A11A}" type="presOf" srcId="{AC3C2C93-6110-4521-9DFA-920937D956E6}" destId="{5CA3710B-3CD0-4455-8C3E-06E73BF5CEC2}" srcOrd="0" destOrd="0" presId="urn:microsoft.com/office/officeart/2005/8/layout/bProcess4"/>
    <dgm:cxn modelId="{355FAF19-306F-4332-AF5B-D401F599C698}" srcId="{809EB779-E2D3-4A2E-B672-401DE3F46890}" destId="{8BEB1105-89DC-434D-A3A0-443341BB532D}" srcOrd="14" destOrd="0" parTransId="{C14A4B3F-3C6E-4DEC-A268-E37A5E2ABC7D}" sibTransId="{6FF385AF-F175-449C-A814-4D366F635A57}"/>
    <dgm:cxn modelId="{04A7371C-2B85-47E7-A67E-2873E7DFBDEF}" type="presOf" srcId="{716DF0C8-55FB-4ECC-B1D3-74E32B77BFFB}" destId="{A13684C7-E063-4F27-A33C-56AB3EBAAB1E}" srcOrd="0" destOrd="0" presId="urn:microsoft.com/office/officeart/2005/8/layout/bProcess4"/>
    <dgm:cxn modelId="{54F58D1F-7AF2-4DEE-8795-63674D0D16FB}" type="presOf" srcId="{79312EE4-C5A6-483E-9756-D6204BDFFDF0}" destId="{4070A193-8149-4897-9993-F2A6791A0922}" srcOrd="0" destOrd="0" presId="urn:microsoft.com/office/officeart/2005/8/layout/bProcess4"/>
    <dgm:cxn modelId="{4D0C3B23-DEA8-4A96-85F0-7269680D5984}" type="presOf" srcId="{3C3339A9-E7A6-482C-819C-B31ADC512881}" destId="{E25A9306-2A1D-494C-84E0-91E5AFBC8EB3}" srcOrd="0" destOrd="0" presId="urn:microsoft.com/office/officeart/2005/8/layout/bProcess4"/>
    <dgm:cxn modelId="{8E17F423-F80B-46F9-8E31-0A5AD247B8A3}" type="presOf" srcId="{63A9AA46-C0C1-4707-8472-51031A9D0E2C}" destId="{FBB777FC-20AC-45FF-B240-6FD50F0334BC}" srcOrd="0" destOrd="0" presId="urn:microsoft.com/office/officeart/2005/8/layout/bProcess4"/>
    <dgm:cxn modelId="{96DEC328-D1C6-4238-8C27-BB9C83A1BBDF}" srcId="{809EB779-E2D3-4A2E-B672-401DE3F46890}" destId="{007B687A-A216-43BE-B94A-02C10D88BE06}" srcOrd="6" destOrd="0" parTransId="{02A79948-DAC3-46AC-AD04-EB0E8E29F78D}" sibTransId="{716DF0C8-55FB-4ECC-B1D3-74E32B77BFFB}"/>
    <dgm:cxn modelId="{AF9BF22D-C885-41BE-BCB4-0210563ACB5A}" type="presOf" srcId="{A6EA5C46-232C-3D4A-8593-0EF3699415A6}" destId="{BA9604D7-7D21-4E72-8C46-61824B59D544}" srcOrd="0" destOrd="0" presId="urn:microsoft.com/office/officeart/2005/8/layout/bProcess4"/>
    <dgm:cxn modelId="{4A37F82E-F897-4C6A-A83D-F0712504AC1E}" type="presOf" srcId="{F03185BC-ABF0-4251-B36A-1D296D3A1718}" destId="{087D4357-ADAF-4D5D-AEEB-5D28907B1874}" srcOrd="0" destOrd="0" presId="urn:microsoft.com/office/officeart/2005/8/layout/bProcess4"/>
    <dgm:cxn modelId="{EACED834-0641-446C-9393-2B31AE8E7A51}" type="presOf" srcId="{007B687A-A216-43BE-B94A-02C10D88BE06}" destId="{D0527C8D-E18C-458B-862F-34B30D996E58}" srcOrd="0" destOrd="0" presId="urn:microsoft.com/office/officeart/2005/8/layout/bProcess4"/>
    <dgm:cxn modelId="{D9292C3C-9D13-4767-A547-CAFD8315A1A4}" type="presOf" srcId="{2DA443E7-2DBA-4070-A547-BA88F14DB6F9}" destId="{7AB480D5-15F0-45E1-82D6-DA36722D5079}" srcOrd="0" destOrd="0" presId="urn:microsoft.com/office/officeart/2005/8/layout/bProcess4"/>
    <dgm:cxn modelId="{8F75B83D-7D6A-4C0C-9E96-B577FF62D3D8}" type="presOf" srcId="{8BEB1105-89DC-434D-A3A0-443341BB532D}" destId="{E91E5803-B916-4A7E-BD38-E156D6EB4E3F}" srcOrd="0" destOrd="0" presId="urn:microsoft.com/office/officeart/2005/8/layout/bProcess4"/>
    <dgm:cxn modelId="{5BDFB43F-D0B7-4FF1-81C5-778D28FE76E7}" type="presOf" srcId="{C01FF6E7-36E5-4E0F-BF91-1966DC67A11D}" destId="{B84477DA-77AE-47C5-AE22-819D3BE363A1}" srcOrd="0" destOrd="0" presId="urn:microsoft.com/office/officeart/2005/8/layout/bProcess4"/>
    <dgm:cxn modelId="{8944F55B-8C1D-4492-92F9-1C8EC24017C2}" type="presOf" srcId="{DB4ABF94-04C6-4E4B-893B-D96979FE7589}" destId="{5B169976-2992-445A-904D-D27FE2E17A30}" srcOrd="0" destOrd="0" presId="urn:microsoft.com/office/officeart/2005/8/layout/bProcess4"/>
    <dgm:cxn modelId="{8D00C660-7DAB-49B7-AE4A-8BE1B1C38904}" type="presOf" srcId="{C57087AB-2FC8-43BD-81E5-0DD0D969FCB3}" destId="{D8CC3118-4094-472A-AC98-8D55D013F013}" srcOrd="0" destOrd="0" presId="urn:microsoft.com/office/officeart/2005/8/layout/bProcess4"/>
    <dgm:cxn modelId="{9E172441-E6A2-416C-976E-D4FB199777B3}" type="presOf" srcId="{6616C969-D2AE-394A-A681-81275DBD1686}" destId="{8BC38129-8DC9-4699-860C-5F18EFE1B7A6}" srcOrd="0" destOrd="0" presId="urn:microsoft.com/office/officeart/2005/8/layout/bProcess4"/>
    <dgm:cxn modelId="{6C015562-1EC8-4E3C-9F97-0944D991EF77}" srcId="{809EB779-E2D3-4A2E-B672-401DE3F46890}" destId="{AC3C2C93-6110-4521-9DFA-920937D956E6}" srcOrd="15" destOrd="0" parTransId="{ECC46C63-6385-46AF-B14F-42A5C27E58FF}" sibTransId="{A399D47C-35D0-431D-85E3-B20DC309B01E}"/>
    <dgm:cxn modelId="{52D24D43-F049-427A-9596-D34D68335CA6}" type="presOf" srcId="{3CF86F3B-E526-D140-8B23-708FC869BE88}" destId="{260CC490-AC65-4865-9980-F9E869BB704C}" srcOrd="0" destOrd="0" presId="urn:microsoft.com/office/officeart/2005/8/layout/bProcess4"/>
    <dgm:cxn modelId="{B8A42C64-76C2-4792-B2DB-C08625280B0E}" srcId="{809EB779-E2D3-4A2E-B672-401DE3F46890}" destId="{3C3339A9-E7A6-482C-819C-B31ADC512881}" srcOrd="1" destOrd="0" parTransId="{A6A0FA72-15F0-46DA-B452-A2F89C05C9D9}" sibTransId="{D4EC0746-B5E3-4C42-BC27-D8460D2459F1}"/>
    <dgm:cxn modelId="{FC067267-405E-4255-B8FE-04BDEBB69CFC}" srcId="{809EB779-E2D3-4A2E-B672-401DE3F46890}" destId="{472ABDD7-EF18-4431-A4FB-570760D5FFD0}" srcOrd="11" destOrd="0" parTransId="{674643F5-ADAC-402C-8133-640560ACE605}" sibTransId="{79312EE4-C5A6-483E-9756-D6204BDFFDF0}"/>
    <dgm:cxn modelId="{89044448-30E7-449C-B945-AA3BD50B0435}" type="presOf" srcId="{040D8084-8FE2-BC4C-AF3C-66955F889040}" destId="{E149C0C0-6CA6-4EA6-8C67-0B20844C7BC7}" srcOrd="0" destOrd="0" presId="urn:microsoft.com/office/officeart/2005/8/layout/bProcess4"/>
    <dgm:cxn modelId="{DDEB576A-6033-4A62-B55D-6A292CE8CA87}" type="presOf" srcId="{E16AE822-8E99-4539-B873-5160A0D472AD}" destId="{7777AEF5-304D-43E8-8F81-0EAC1FBB8FDD}" srcOrd="0" destOrd="0" presId="urn:microsoft.com/office/officeart/2005/8/layout/bProcess4"/>
    <dgm:cxn modelId="{EDA5456E-0DCD-7A46-8B66-723895691E00}" srcId="{809EB779-E2D3-4A2E-B672-401DE3F46890}" destId="{A6EA5C46-232C-3D4A-8593-0EF3699415A6}" srcOrd="0" destOrd="0" parTransId="{739B8C62-5334-FD46-89C6-64B94711DF0D}" sibTransId="{6616C969-D2AE-394A-A681-81275DBD1686}"/>
    <dgm:cxn modelId="{AD745172-2CD3-40D9-9002-41FD947BACF7}" type="presOf" srcId="{E01DED80-113A-4650-9CD6-D37C0252916F}" destId="{CF074AAC-C0FD-4760-B43D-40EA14A4D07A}" srcOrd="0" destOrd="0" presId="urn:microsoft.com/office/officeart/2005/8/layout/bProcess4"/>
    <dgm:cxn modelId="{66C4447E-247A-4769-BA73-629754B324A7}" type="presOf" srcId="{4175CF72-DC6F-D541-ADF8-42BF7E32634E}" destId="{4050423B-C400-4C71-B12D-36EED96B1549}" srcOrd="0" destOrd="0" presId="urn:microsoft.com/office/officeart/2005/8/layout/bProcess4"/>
    <dgm:cxn modelId="{31541886-2C60-47D0-8EE2-AA7A1675FEAF}" type="presOf" srcId="{ACCA30FA-C73A-465E-9131-8DBDF09BD15B}" destId="{4F01584A-25BB-4521-9780-801A0C868140}" srcOrd="0" destOrd="0" presId="urn:microsoft.com/office/officeart/2005/8/layout/bProcess4"/>
    <dgm:cxn modelId="{76597087-784B-EA44-BB3D-937CE8902D5B}" srcId="{809EB779-E2D3-4A2E-B672-401DE3F46890}" destId="{040D8084-8FE2-BC4C-AF3C-66955F889040}" srcOrd="8" destOrd="0" parTransId="{2DEB67BC-A686-9346-A248-F44E3CBFC979}" sibTransId="{3CF86F3B-E526-D140-8B23-708FC869BE88}"/>
    <dgm:cxn modelId="{33D6078D-6B76-40A4-9F7E-65E62895C6D6}" srcId="{809EB779-E2D3-4A2E-B672-401DE3F46890}" destId="{F03185BC-ABF0-4251-B36A-1D296D3A1718}" srcOrd="2" destOrd="0" parTransId="{1B126792-3F01-4869-955A-EE1F831397C5}" sibTransId="{DB4ABF94-04C6-4E4B-893B-D96979FE7589}"/>
    <dgm:cxn modelId="{6908268E-A10A-41D0-B02D-1E15A26B282A}" srcId="{809EB779-E2D3-4A2E-B672-401DE3F46890}" destId="{C57087AB-2FC8-43BD-81E5-0DD0D969FCB3}" srcOrd="13" destOrd="0" parTransId="{910157A5-4635-4BD1-B518-79EB07D7CD38}" sibTransId="{A57B5CC4-17BE-427B-8963-1141DF4D03E1}"/>
    <dgm:cxn modelId="{70BA2A91-C0BC-41D9-9A11-DACD74C21B75}" type="presOf" srcId="{A399D47C-35D0-431D-85E3-B20DC309B01E}" destId="{F49BCE9C-64A6-464D-BE8B-0CD8FF69C37E}" srcOrd="0" destOrd="0" presId="urn:microsoft.com/office/officeart/2005/8/layout/bProcess4"/>
    <dgm:cxn modelId="{4218F395-1179-4B17-92D7-5FB5CA296B39}" type="presOf" srcId="{488C4C0F-1C41-436D-8B21-3B1287CF5B0E}" destId="{5125633D-866D-4D0C-AD79-AA39E3C31ECB}" srcOrd="0" destOrd="0" presId="urn:microsoft.com/office/officeart/2005/8/layout/bProcess4"/>
    <dgm:cxn modelId="{789DA699-BA8B-48B1-973B-BB9043C7E2ED}" type="presOf" srcId="{472ABDD7-EF18-4431-A4FB-570760D5FFD0}" destId="{28AFD651-7772-4039-949C-78EAA258622B}" srcOrd="0" destOrd="0" presId="urn:microsoft.com/office/officeart/2005/8/layout/bProcess4"/>
    <dgm:cxn modelId="{FB6EFB9F-3E69-431C-990B-0CEAE76CF1E8}" type="presOf" srcId="{A57B5CC4-17BE-427B-8963-1141DF4D03E1}" destId="{B016B2B0-3E1B-4CB7-95B3-C907FA69AD25}" srcOrd="0" destOrd="0" presId="urn:microsoft.com/office/officeart/2005/8/layout/bProcess4"/>
    <dgm:cxn modelId="{55BEBBA3-BAA9-4F71-8085-00272E724FBE}" type="presOf" srcId="{94D9E47E-1E6E-0140-A9A4-84C10943A8DE}" destId="{1C1F0FA5-B9F7-4F26-8079-5A0BBD317286}" srcOrd="0" destOrd="0" presId="urn:microsoft.com/office/officeart/2005/8/layout/bProcess4"/>
    <dgm:cxn modelId="{A17B8BA5-FD41-4EB0-B7C7-C7F7552EE787}" type="presOf" srcId="{6FF385AF-F175-449C-A814-4D366F635A57}" destId="{2476D602-042F-4D29-8420-785C05C7F539}" srcOrd="0" destOrd="0" presId="urn:microsoft.com/office/officeart/2005/8/layout/bProcess4"/>
    <dgm:cxn modelId="{21B091AA-236B-4409-8E79-8A3F2CE214D1}" srcId="{809EB779-E2D3-4A2E-B672-401DE3F46890}" destId="{2DA443E7-2DBA-4070-A547-BA88F14DB6F9}" srcOrd="10" destOrd="0" parTransId="{EFBAE842-D46F-4339-AE7D-41F768B9EC3F}" sibTransId="{488C4C0F-1C41-436D-8B21-3B1287CF5B0E}"/>
    <dgm:cxn modelId="{AB1406AC-95F4-4F24-A902-D9978C57A232}" type="presOf" srcId="{837E160C-A3C7-41C0-939F-65566EB93C19}" destId="{82983B4B-26B6-41C5-A34B-D4DC40FFF121}" srcOrd="0" destOrd="0" presId="urn:microsoft.com/office/officeart/2005/8/layout/bProcess4"/>
    <dgm:cxn modelId="{EEED24BA-51CB-4611-815F-BA2C798F444E}" srcId="{809EB779-E2D3-4A2E-B672-401DE3F46890}" destId="{978EB46D-B57B-410F-99A1-4DD2CDA82711}" srcOrd="16" destOrd="0" parTransId="{5E19CA82-B90A-4305-8616-CBB3E3F5A661}" sibTransId="{CE2C03E4-0E54-4A78-9F09-72EAFA37A545}"/>
    <dgm:cxn modelId="{6F14DEBA-FA82-481D-9CEC-0BCE60FC9CA9}" type="presOf" srcId="{29A0155D-D53C-4514-AC11-493E6021F83A}" destId="{F58F37EF-5D9B-497C-AC55-879D11051221}" srcOrd="0" destOrd="0" presId="urn:microsoft.com/office/officeart/2005/8/layout/bProcess4"/>
    <dgm:cxn modelId="{C27CD3C8-9DFA-4BAB-9BB1-B5BC0E43CD78}" type="presOf" srcId="{BFCEFE34-4EB8-4AF3-ADF0-811527C78A3A}" destId="{A44E125A-9D56-40FD-AAFE-333DB861700E}" srcOrd="0" destOrd="0" presId="urn:microsoft.com/office/officeart/2005/8/layout/bProcess4"/>
    <dgm:cxn modelId="{EB44F2D1-C3C9-4E66-9872-382007C330FE}" srcId="{809EB779-E2D3-4A2E-B672-401DE3F46890}" destId="{29A0155D-D53C-4514-AC11-493E6021F83A}" srcOrd="12" destOrd="0" parTransId="{99697358-BF8D-4968-9885-02F647219850}" sibTransId="{C01FF6E7-36E5-4E0F-BF91-1966DC67A11D}"/>
    <dgm:cxn modelId="{F5809AD4-E8C5-459D-B0F5-E521D5F92F68}" type="presOf" srcId="{D4EC0746-B5E3-4C42-BC27-D8460D2459F1}" destId="{1FAC99A5-4B4E-4618-B098-64DBB2106A6E}" srcOrd="0" destOrd="0" presId="urn:microsoft.com/office/officeart/2005/8/layout/bProcess4"/>
    <dgm:cxn modelId="{4495BCE4-9C57-4B3F-8E02-D0E70DD36C20}" srcId="{809EB779-E2D3-4A2E-B672-401DE3F46890}" destId="{4C2FA30D-4367-4E54-BB70-57BCA64DFE96}" srcOrd="3" destOrd="0" parTransId="{87FCAD2F-967D-4DFB-9161-EEC1F0700D16}" sibTransId="{E01DED80-113A-4650-9CD6-D37C0252916F}"/>
    <dgm:cxn modelId="{A89791E6-A299-4FA3-BD0D-4297AC1EFE49}" type="presOf" srcId="{4C2FA30D-4367-4E54-BB70-57BCA64DFE96}" destId="{0ADE8F77-8087-49E2-A493-EC4372F50F9F}" srcOrd="0" destOrd="0" presId="urn:microsoft.com/office/officeart/2005/8/layout/bProcess4"/>
    <dgm:cxn modelId="{289C0CE8-F664-44D0-ACB6-96B08E789E74}" type="presOf" srcId="{809EB779-E2D3-4A2E-B672-401DE3F46890}" destId="{461CE1E6-67D0-446A-9F34-7BE816F6ED7E}" srcOrd="0" destOrd="0" presId="urn:microsoft.com/office/officeart/2005/8/layout/bProcess4"/>
    <dgm:cxn modelId="{F2FD1FEA-0099-4B8F-8A37-FFFEEA5A5AC2}" type="presOf" srcId="{8A29CAEE-CD13-490B-8E1F-A070E91E1508}" destId="{5B55470E-FDB4-46FC-A1FC-E321FA8F5E83}" srcOrd="0" destOrd="0" presId="urn:microsoft.com/office/officeart/2005/8/layout/bProcess4"/>
    <dgm:cxn modelId="{4363EDEA-02EA-4FC6-9C96-9A9491274C07}" srcId="{809EB779-E2D3-4A2E-B672-401DE3F46890}" destId="{ACCA30FA-C73A-465E-9131-8DBDF09BD15B}" srcOrd="7" destOrd="0" parTransId="{A3A61BCD-555C-4064-B97D-984B29890711}" sibTransId="{E16AE822-8E99-4539-B873-5160A0D472AD}"/>
    <dgm:cxn modelId="{A84E653D-74F4-4D81-9B86-62AC5A14F0F9}" type="presParOf" srcId="{461CE1E6-67D0-446A-9F34-7BE816F6ED7E}" destId="{79DE2930-CF89-4003-BEC3-D94B01237D16}" srcOrd="0" destOrd="0" presId="urn:microsoft.com/office/officeart/2005/8/layout/bProcess4"/>
    <dgm:cxn modelId="{C3391447-DDDC-4EBD-8330-BF7A9B00CFE0}" type="presParOf" srcId="{79DE2930-CF89-4003-BEC3-D94B01237D16}" destId="{47D293B9-B396-4278-BAD0-DED8BA2D6102}" srcOrd="0" destOrd="0" presId="urn:microsoft.com/office/officeart/2005/8/layout/bProcess4"/>
    <dgm:cxn modelId="{2D6AA7CE-BA4A-431A-BC4B-77C22E7B6B93}" type="presParOf" srcId="{79DE2930-CF89-4003-BEC3-D94B01237D16}" destId="{BA9604D7-7D21-4E72-8C46-61824B59D544}" srcOrd="1" destOrd="0" presId="urn:microsoft.com/office/officeart/2005/8/layout/bProcess4"/>
    <dgm:cxn modelId="{759A31DC-AD48-4945-8934-0FE833184311}" type="presParOf" srcId="{461CE1E6-67D0-446A-9F34-7BE816F6ED7E}" destId="{8BC38129-8DC9-4699-860C-5F18EFE1B7A6}" srcOrd="1" destOrd="0" presId="urn:microsoft.com/office/officeart/2005/8/layout/bProcess4"/>
    <dgm:cxn modelId="{DAFDEE97-7351-4065-95A7-14DF224B23BB}" type="presParOf" srcId="{461CE1E6-67D0-446A-9F34-7BE816F6ED7E}" destId="{232EAEC2-D278-4197-A6CF-DD8FDCF7A08A}" srcOrd="2" destOrd="0" presId="urn:microsoft.com/office/officeart/2005/8/layout/bProcess4"/>
    <dgm:cxn modelId="{3ACAE6E9-668F-47F8-93FC-B707E9F5A455}" type="presParOf" srcId="{232EAEC2-D278-4197-A6CF-DD8FDCF7A08A}" destId="{2BD74390-6877-47EE-8C2C-549D673D84DB}" srcOrd="0" destOrd="0" presId="urn:microsoft.com/office/officeart/2005/8/layout/bProcess4"/>
    <dgm:cxn modelId="{CC21F038-5589-4D71-85C7-CE47AD53DADC}" type="presParOf" srcId="{232EAEC2-D278-4197-A6CF-DD8FDCF7A08A}" destId="{E25A9306-2A1D-494C-84E0-91E5AFBC8EB3}" srcOrd="1" destOrd="0" presId="urn:microsoft.com/office/officeart/2005/8/layout/bProcess4"/>
    <dgm:cxn modelId="{67324B99-BE5B-47B0-9ADA-A83DAEA2C699}" type="presParOf" srcId="{461CE1E6-67D0-446A-9F34-7BE816F6ED7E}" destId="{1FAC99A5-4B4E-4618-B098-64DBB2106A6E}" srcOrd="3" destOrd="0" presId="urn:microsoft.com/office/officeart/2005/8/layout/bProcess4"/>
    <dgm:cxn modelId="{C112B7D9-96E9-49A9-97E8-D2D85E22510C}" type="presParOf" srcId="{461CE1E6-67D0-446A-9F34-7BE816F6ED7E}" destId="{669ECDCF-ED8E-4599-A7AF-054784FDB535}" srcOrd="4" destOrd="0" presId="urn:microsoft.com/office/officeart/2005/8/layout/bProcess4"/>
    <dgm:cxn modelId="{12A1353A-169A-4A35-BED7-007F04DF8561}" type="presParOf" srcId="{669ECDCF-ED8E-4599-A7AF-054784FDB535}" destId="{A8D00DF9-FA0B-4280-B5A6-3AAB09A8B166}" srcOrd="0" destOrd="0" presId="urn:microsoft.com/office/officeart/2005/8/layout/bProcess4"/>
    <dgm:cxn modelId="{F1F49B4A-01C5-4980-9867-CAAD11F76D2A}" type="presParOf" srcId="{669ECDCF-ED8E-4599-A7AF-054784FDB535}" destId="{087D4357-ADAF-4D5D-AEEB-5D28907B1874}" srcOrd="1" destOrd="0" presId="urn:microsoft.com/office/officeart/2005/8/layout/bProcess4"/>
    <dgm:cxn modelId="{3441F8AF-14F4-4F49-A809-0AE21DD30AEF}" type="presParOf" srcId="{461CE1E6-67D0-446A-9F34-7BE816F6ED7E}" destId="{5B169976-2992-445A-904D-D27FE2E17A30}" srcOrd="5" destOrd="0" presId="urn:microsoft.com/office/officeart/2005/8/layout/bProcess4"/>
    <dgm:cxn modelId="{ABACDD6C-84C8-4977-B44D-5AA2DF899A62}" type="presParOf" srcId="{461CE1E6-67D0-446A-9F34-7BE816F6ED7E}" destId="{3BA666BD-6695-4BCB-9731-9534AC606E52}" srcOrd="6" destOrd="0" presId="urn:microsoft.com/office/officeart/2005/8/layout/bProcess4"/>
    <dgm:cxn modelId="{D20E9C39-282F-4325-A825-31688D81DDEA}" type="presParOf" srcId="{3BA666BD-6695-4BCB-9731-9534AC606E52}" destId="{94E7FF15-DCEC-43DD-BFDC-0A373206EBFB}" srcOrd="0" destOrd="0" presId="urn:microsoft.com/office/officeart/2005/8/layout/bProcess4"/>
    <dgm:cxn modelId="{86921FB0-8A02-48CD-B2A8-BFD7A9872463}" type="presParOf" srcId="{3BA666BD-6695-4BCB-9731-9534AC606E52}" destId="{0ADE8F77-8087-49E2-A493-EC4372F50F9F}" srcOrd="1" destOrd="0" presId="urn:microsoft.com/office/officeart/2005/8/layout/bProcess4"/>
    <dgm:cxn modelId="{8FE1E1E1-E800-4097-A467-BAAE42FBEEC7}" type="presParOf" srcId="{461CE1E6-67D0-446A-9F34-7BE816F6ED7E}" destId="{CF074AAC-C0FD-4760-B43D-40EA14A4D07A}" srcOrd="7" destOrd="0" presId="urn:microsoft.com/office/officeart/2005/8/layout/bProcess4"/>
    <dgm:cxn modelId="{049C985A-F034-4DAA-A0C6-C0DF39F442EF}" type="presParOf" srcId="{461CE1E6-67D0-446A-9F34-7BE816F6ED7E}" destId="{9354BB25-210B-43C0-B051-44D9F39CF71C}" srcOrd="8" destOrd="0" presId="urn:microsoft.com/office/officeart/2005/8/layout/bProcess4"/>
    <dgm:cxn modelId="{D82AD993-7721-4291-8131-674248C48974}" type="presParOf" srcId="{9354BB25-210B-43C0-B051-44D9F39CF71C}" destId="{1E574927-CEEC-458D-A2F3-B08AC2871F30}" srcOrd="0" destOrd="0" presId="urn:microsoft.com/office/officeart/2005/8/layout/bProcess4"/>
    <dgm:cxn modelId="{8D74FB10-648E-436F-872C-D885D4FE96A6}" type="presParOf" srcId="{9354BB25-210B-43C0-B051-44D9F39CF71C}" destId="{82983B4B-26B6-41C5-A34B-D4DC40FFF121}" srcOrd="1" destOrd="0" presId="urn:microsoft.com/office/officeart/2005/8/layout/bProcess4"/>
    <dgm:cxn modelId="{9377F83B-578B-4E53-A77F-B5516868BA58}" type="presParOf" srcId="{461CE1E6-67D0-446A-9F34-7BE816F6ED7E}" destId="{FBB777FC-20AC-45FF-B240-6FD50F0334BC}" srcOrd="9" destOrd="0" presId="urn:microsoft.com/office/officeart/2005/8/layout/bProcess4"/>
    <dgm:cxn modelId="{C55107B4-818C-4617-AF0A-8ACF34C924E6}" type="presParOf" srcId="{461CE1E6-67D0-446A-9F34-7BE816F6ED7E}" destId="{F5664BF9-A0FF-46A9-AA29-0D23E9D42215}" srcOrd="10" destOrd="0" presId="urn:microsoft.com/office/officeart/2005/8/layout/bProcess4"/>
    <dgm:cxn modelId="{6EC1801D-14AB-4053-AFE2-437A1FF25A5B}" type="presParOf" srcId="{F5664BF9-A0FF-46A9-AA29-0D23E9D42215}" destId="{E62B52DF-8FA9-4AF6-AD9F-C40CD0A8A3A0}" srcOrd="0" destOrd="0" presId="urn:microsoft.com/office/officeart/2005/8/layout/bProcess4"/>
    <dgm:cxn modelId="{29AFCCFE-1D8B-4529-9180-66A0E3A173D0}" type="presParOf" srcId="{F5664BF9-A0FF-46A9-AA29-0D23E9D42215}" destId="{1C1F0FA5-B9F7-4F26-8079-5A0BBD317286}" srcOrd="1" destOrd="0" presId="urn:microsoft.com/office/officeart/2005/8/layout/bProcess4"/>
    <dgm:cxn modelId="{9DCC73A5-8C5A-4046-860D-E3CD9FDCE3F2}" type="presParOf" srcId="{461CE1E6-67D0-446A-9F34-7BE816F6ED7E}" destId="{4050423B-C400-4C71-B12D-36EED96B1549}" srcOrd="11" destOrd="0" presId="urn:microsoft.com/office/officeart/2005/8/layout/bProcess4"/>
    <dgm:cxn modelId="{E9D60B18-300E-4A2D-A420-3290F5F7D412}" type="presParOf" srcId="{461CE1E6-67D0-446A-9F34-7BE816F6ED7E}" destId="{5D52596A-DEDE-457F-82BA-359591E08512}" srcOrd="12" destOrd="0" presId="urn:microsoft.com/office/officeart/2005/8/layout/bProcess4"/>
    <dgm:cxn modelId="{D4043528-8AE5-476B-94CA-A46AFA5F5360}" type="presParOf" srcId="{5D52596A-DEDE-457F-82BA-359591E08512}" destId="{3EDB0659-3E79-4530-9C15-0038A8E5EA7B}" srcOrd="0" destOrd="0" presId="urn:microsoft.com/office/officeart/2005/8/layout/bProcess4"/>
    <dgm:cxn modelId="{D6BCF93A-051B-4F4F-8447-1F0FBCD54957}" type="presParOf" srcId="{5D52596A-DEDE-457F-82BA-359591E08512}" destId="{D0527C8D-E18C-458B-862F-34B30D996E58}" srcOrd="1" destOrd="0" presId="urn:microsoft.com/office/officeart/2005/8/layout/bProcess4"/>
    <dgm:cxn modelId="{D6CAC406-8576-4146-A5E9-D1B1F7B36CEE}" type="presParOf" srcId="{461CE1E6-67D0-446A-9F34-7BE816F6ED7E}" destId="{A13684C7-E063-4F27-A33C-56AB3EBAAB1E}" srcOrd="13" destOrd="0" presId="urn:microsoft.com/office/officeart/2005/8/layout/bProcess4"/>
    <dgm:cxn modelId="{D28ABC05-A99C-4A8D-873A-B2E3B9D97593}" type="presParOf" srcId="{461CE1E6-67D0-446A-9F34-7BE816F6ED7E}" destId="{2D933151-E973-4401-BCC0-3499BDAED084}" srcOrd="14" destOrd="0" presId="urn:microsoft.com/office/officeart/2005/8/layout/bProcess4"/>
    <dgm:cxn modelId="{A92EB9C6-ECE0-46BC-A5D1-2D6D195EC23B}" type="presParOf" srcId="{2D933151-E973-4401-BCC0-3499BDAED084}" destId="{3608BEA9-34E7-4889-A7B4-50D6EFF25461}" srcOrd="0" destOrd="0" presId="urn:microsoft.com/office/officeart/2005/8/layout/bProcess4"/>
    <dgm:cxn modelId="{D09E2E61-6BE8-4455-980B-77851435595D}" type="presParOf" srcId="{2D933151-E973-4401-BCC0-3499BDAED084}" destId="{4F01584A-25BB-4521-9780-801A0C868140}" srcOrd="1" destOrd="0" presId="urn:microsoft.com/office/officeart/2005/8/layout/bProcess4"/>
    <dgm:cxn modelId="{4E274F6E-90B2-4297-9246-D7C125DAF424}" type="presParOf" srcId="{461CE1E6-67D0-446A-9F34-7BE816F6ED7E}" destId="{7777AEF5-304D-43E8-8F81-0EAC1FBB8FDD}" srcOrd="15" destOrd="0" presId="urn:microsoft.com/office/officeart/2005/8/layout/bProcess4"/>
    <dgm:cxn modelId="{98A5CF0A-3180-4169-8F98-35BBF4FB1E48}" type="presParOf" srcId="{461CE1E6-67D0-446A-9F34-7BE816F6ED7E}" destId="{E77502D3-6422-49FA-A658-6DBEADE890B3}" srcOrd="16" destOrd="0" presId="urn:microsoft.com/office/officeart/2005/8/layout/bProcess4"/>
    <dgm:cxn modelId="{68A583B1-9511-46FB-B714-3A28DCE26351}" type="presParOf" srcId="{E77502D3-6422-49FA-A658-6DBEADE890B3}" destId="{2CBA0F0A-284C-4ACF-BEEC-8EF5781558DE}" srcOrd="0" destOrd="0" presId="urn:microsoft.com/office/officeart/2005/8/layout/bProcess4"/>
    <dgm:cxn modelId="{BC8AC33B-BAD3-46FE-A58F-74196795457E}" type="presParOf" srcId="{E77502D3-6422-49FA-A658-6DBEADE890B3}" destId="{E149C0C0-6CA6-4EA6-8C67-0B20844C7BC7}" srcOrd="1" destOrd="0" presId="urn:microsoft.com/office/officeart/2005/8/layout/bProcess4"/>
    <dgm:cxn modelId="{E78D3E29-AD44-464D-B142-4637B51020B2}" type="presParOf" srcId="{461CE1E6-67D0-446A-9F34-7BE816F6ED7E}" destId="{260CC490-AC65-4865-9980-F9E869BB704C}" srcOrd="17" destOrd="0" presId="urn:microsoft.com/office/officeart/2005/8/layout/bProcess4"/>
    <dgm:cxn modelId="{09A61A76-72E9-4C90-A0BE-93C2B3314045}" type="presParOf" srcId="{461CE1E6-67D0-446A-9F34-7BE816F6ED7E}" destId="{4255314E-E02D-439C-B5C8-DA5956E77ABE}" srcOrd="18" destOrd="0" presId="urn:microsoft.com/office/officeart/2005/8/layout/bProcess4"/>
    <dgm:cxn modelId="{EDB8BF00-A6FC-4DF0-AF31-FB0EA428F815}" type="presParOf" srcId="{4255314E-E02D-439C-B5C8-DA5956E77ABE}" destId="{A0F76F2A-D35B-47C3-85D1-70D1422F565B}" srcOrd="0" destOrd="0" presId="urn:microsoft.com/office/officeart/2005/8/layout/bProcess4"/>
    <dgm:cxn modelId="{4048FC63-AC1D-4E60-84B7-223F700A8136}" type="presParOf" srcId="{4255314E-E02D-439C-B5C8-DA5956E77ABE}" destId="{5B55470E-FDB4-46FC-A1FC-E321FA8F5E83}" srcOrd="1" destOrd="0" presId="urn:microsoft.com/office/officeart/2005/8/layout/bProcess4"/>
    <dgm:cxn modelId="{9FEF122F-86DF-4721-89A6-CFE151E3CEE2}" type="presParOf" srcId="{461CE1E6-67D0-446A-9F34-7BE816F6ED7E}" destId="{A44E125A-9D56-40FD-AAFE-333DB861700E}" srcOrd="19" destOrd="0" presId="urn:microsoft.com/office/officeart/2005/8/layout/bProcess4"/>
    <dgm:cxn modelId="{9F315BFA-45A7-4837-AFC4-D529E3675AE9}" type="presParOf" srcId="{461CE1E6-67D0-446A-9F34-7BE816F6ED7E}" destId="{6691C425-F91A-486E-ABBB-96BEC058D297}" srcOrd="20" destOrd="0" presId="urn:microsoft.com/office/officeart/2005/8/layout/bProcess4"/>
    <dgm:cxn modelId="{2CF36338-0F25-4136-8729-E41E217BE5A1}" type="presParOf" srcId="{6691C425-F91A-486E-ABBB-96BEC058D297}" destId="{7256C5B1-7605-47A0-B441-A63B9640E87F}" srcOrd="0" destOrd="0" presId="urn:microsoft.com/office/officeart/2005/8/layout/bProcess4"/>
    <dgm:cxn modelId="{7BA7813F-F225-43CC-93A2-77B7989C00B0}" type="presParOf" srcId="{6691C425-F91A-486E-ABBB-96BEC058D297}" destId="{7AB480D5-15F0-45E1-82D6-DA36722D5079}" srcOrd="1" destOrd="0" presId="urn:microsoft.com/office/officeart/2005/8/layout/bProcess4"/>
    <dgm:cxn modelId="{430ECC8F-953C-4D9C-9E15-78355571FEB2}" type="presParOf" srcId="{461CE1E6-67D0-446A-9F34-7BE816F6ED7E}" destId="{5125633D-866D-4D0C-AD79-AA39E3C31ECB}" srcOrd="21" destOrd="0" presId="urn:microsoft.com/office/officeart/2005/8/layout/bProcess4"/>
    <dgm:cxn modelId="{D98F4401-5F46-47DF-B0A7-34F05C88356D}" type="presParOf" srcId="{461CE1E6-67D0-446A-9F34-7BE816F6ED7E}" destId="{65034FE4-1F33-425A-A7F0-E0FE5C5CC648}" srcOrd="22" destOrd="0" presId="urn:microsoft.com/office/officeart/2005/8/layout/bProcess4"/>
    <dgm:cxn modelId="{A4616AA8-6172-4051-8AB0-67665E3F3CE3}" type="presParOf" srcId="{65034FE4-1F33-425A-A7F0-E0FE5C5CC648}" destId="{5E5CCF8E-346F-4EF9-9E11-224791DE3D6F}" srcOrd="0" destOrd="0" presId="urn:microsoft.com/office/officeart/2005/8/layout/bProcess4"/>
    <dgm:cxn modelId="{EF1BEA3C-6571-4F63-B52F-ED8987D6333C}" type="presParOf" srcId="{65034FE4-1F33-425A-A7F0-E0FE5C5CC648}" destId="{28AFD651-7772-4039-949C-78EAA258622B}" srcOrd="1" destOrd="0" presId="urn:microsoft.com/office/officeart/2005/8/layout/bProcess4"/>
    <dgm:cxn modelId="{425C006B-3CAC-47F4-9142-101964003898}" type="presParOf" srcId="{461CE1E6-67D0-446A-9F34-7BE816F6ED7E}" destId="{4070A193-8149-4897-9993-F2A6791A0922}" srcOrd="23" destOrd="0" presId="urn:microsoft.com/office/officeart/2005/8/layout/bProcess4"/>
    <dgm:cxn modelId="{9CC9A25C-5A4D-4BE1-BD72-2D28C47269CE}" type="presParOf" srcId="{461CE1E6-67D0-446A-9F34-7BE816F6ED7E}" destId="{C765ED72-B0D8-4192-B13B-251BC1886510}" srcOrd="24" destOrd="0" presId="urn:microsoft.com/office/officeart/2005/8/layout/bProcess4"/>
    <dgm:cxn modelId="{051278A1-7A6A-4B5E-B026-594819A37C9C}" type="presParOf" srcId="{C765ED72-B0D8-4192-B13B-251BC1886510}" destId="{E831D9AF-AB6B-4984-A150-9E770FE3B41E}" srcOrd="0" destOrd="0" presId="urn:microsoft.com/office/officeart/2005/8/layout/bProcess4"/>
    <dgm:cxn modelId="{AB9EA06D-E779-45D8-BF3D-4C88E415BA57}" type="presParOf" srcId="{C765ED72-B0D8-4192-B13B-251BC1886510}" destId="{F58F37EF-5D9B-497C-AC55-879D11051221}" srcOrd="1" destOrd="0" presId="urn:microsoft.com/office/officeart/2005/8/layout/bProcess4"/>
    <dgm:cxn modelId="{8CF740FC-D970-4242-8724-CF9C6E22B3C2}" type="presParOf" srcId="{461CE1E6-67D0-446A-9F34-7BE816F6ED7E}" destId="{B84477DA-77AE-47C5-AE22-819D3BE363A1}" srcOrd="25" destOrd="0" presId="urn:microsoft.com/office/officeart/2005/8/layout/bProcess4"/>
    <dgm:cxn modelId="{1CE7FC31-F6A0-4D23-B9C1-15FC9618A72B}" type="presParOf" srcId="{461CE1E6-67D0-446A-9F34-7BE816F6ED7E}" destId="{8A092B35-38C4-47DC-A075-41727423C523}" srcOrd="26" destOrd="0" presId="urn:microsoft.com/office/officeart/2005/8/layout/bProcess4"/>
    <dgm:cxn modelId="{21FB58D5-0398-4414-9629-AB3B271A3920}" type="presParOf" srcId="{8A092B35-38C4-47DC-A075-41727423C523}" destId="{0E8F5799-5189-42F6-9396-6152215C06B3}" srcOrd="0" destOrd="0" presId="urn:microsoft.com/office/officeart/2005/8/layout/bProcess4"/>
    <dgm:cxn modelId="{5C2C6D59-E92D-4D5B-BF78-AA971B7229B6}" type="presParOf" srcId="{8A092B35-38C4-47DC-A075-41727423C523}" destId="{D8CC3118-4094-472A-AC98-8D55D013F013}" srcOrd="1" destOrd="0" presId="urn:microsoft.com/office/officeart/2005/8/layout/bProcess4"/>
    <dgm:cxn modelId="{3D0C30FF-4EAD-4320-89F1-0152BED163D3}" type="presParOf" srcId="{461CE1E6-67D0-446A-9F34-7BE816F6ED7E}" destId="{B016B2B0-3E1B-4CB7-95B3-C907FA69AD25}" srcOrd="27" destOrd="0" presId="urn:microsoft.com/office/officeart/2005/8/layout/bProcess4"/>
    <dgm:cxn modelId="{B44A9CD9-6639-4633-AF2C-7DFE19573AAB}" type="presParOf" srcId="{461CE1E6-67D0-446A-9F34-7BE816F6ED7E}" destId="{00A19F33-04F9-4B20-8BD8-B8585975ADC6}" srcOrd="28" destOrd="0" presId="urn:microsoft.com/office/officeart/2005/8/layout/bProcess4"/>
    <dgm:cxn modelId="{8F0C0B59-150E-48BE-AE38-CD158942BB79}" type="presParOf" srcId="{00A19F33-04F9-4B20-8BD8-B8585975ADC6}" destId="{40B14AB8-4225-4888-834F-FD3E3C08E0A4}" srcOrd="0" destOrd="0" presId="urn:microsoft.com/office/officeart/2005/8/layout/bProcess4"/>
    <dgm:cxn modelId="{A92BF14B-EB70-4D02-887A-934FA7FE26FF}" type="presParOf" srcId="{00A19F33-04F9-4B20-8BD8-B8585975ADC6}" destId="{E91E5803-B916-4A7E-BD38-E156D6EB4E3F}" srcOrd="1" destOrd="0" presId="urn:microsoft.com/office/officeart/2005/8/layout/bProcess4"/>
    <dgm:cxn modelId="{DCD0BAB3-636A-44E4-87A0-564AC808CD39}" type="presParOf" srcId="{461CE1E6-67D0-446A-9F34-7BE816F6ED7E}" destId="{2476D602-042F-4D29-8420-785C05C7F539}" srcOrd="29" destOrd="0" presId="urn:microsoft.com/office/officeart/2005/8/layout/bProcess4"/>
    <dgm:cxn modelId="{97C4F9F9-69E7-49A7-BC26-F3F49E5A357B}" type="presParOf" srcId="{461CE1E6-67D0-446A-9F34-7BE816F6ED7E}" destId="{E662DF40-E0CA-4E10-A124-52D7B79084CC}" srcOrd="30" destOrd="0" presId="urn:microsoft.com/office/officeart/2005/8/layout/bProcess4"/>
    <dgm:cxn modelId="{09D13DAB-62C2-4EEB-A607-2FC08053FB5E}" type="presParOf" srcId="{E662DF40-E0CA-4E10-A124-52D7B79084CC}" destId="{6C354E6C-5BFA-411B-B830-1F1DC13575D4}" srcOrd="0" destOrd="0" presId="urn:microsoft.com/office/officeart/2005/8/layout/bProcess4"/>
    <dgm:cxn modelId="{76CB881E-FD14-420E-9937-44BCE7756AB9}" type="presParOf" srcId="{E662DF40-E0CA-4E10-A124-52D7B79084CC}" destId="{5CA3710B-3CD0-4455-8C3E-06E73BF5CEC2}" srcOrd="1" destOrd="0" presId="urn:microsoft.com/office/officeart/2005/8/layout/bProcess4"/>
    <dgm:cxn modelId="{2CB27429-3A4A-44BB-AB2B-A77842D1D9B4}" type="presParOf" srcId="{461CE1E6-67D0-446A-9F34-7BE816F6ED7E}" destId="{F49BCE9C-64A6-464D-BE8B-0CD8FF69C37E}" srcOrd="31" destOrd="0" presId="urn:microsoft.com/office/officeart/2005/8/layout/bProcess4"/>
    <dgm:cxn modelId="{A438FE61-23AF-4464-894C-F0A73094B9B3}" type="presParOf" srcId="{461CE1E6-67D0-446A-9F34-7BE816F6ED7E}" destId="{2B63F0BB-FA9F-41DE-AD49-F1B93F736736}" srcOrd="32" destOrd="0" presId="urn:microsoft.com/office/officeart/2005/8/layout/bProcess4"/>
    <dgm:cxn modelId="{7804701B-EE77-43C6-8797-CABC08CF7799}" type="presParOf" srcId="{2B63F0BB-FA9F-41DE-AD49-F1B93F736736}" destId="{DC7E16E7-9E63-463A-B21C-EC1E51DCB7AC}" srcOrd="0" destOrd="0" presId="urn:microsoft.com/office/officeart/2005/8/layout/bProcess4"/>
    <dgm:cxn modelId="{976AD51E-4B62-49D0-90C4-113108DCE4B3}" type="presParOf" srcId="{2B63F0BB-FA9F-41DE-AD49-F1B93F736736}" destId="{4A8638F8-16D5-4FFD-9BB5-641866A0F7D7}" srcOrd="1" destOrd="0" presId="urn:microsoft.com/office/officeart/2005/8/layout/b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38129-8DC9-4699-860C-5F18EFE1B7A6}">
      <dsp:nvSpPr>
        <dsp:cNvPr id="0" name=""/>
        <dsp:cNvSpPr/>
      </dsp:nvSpPr>
      <dsp:spPr>
        <a:xfrm rot="5400000">
          <a:off x="-196922" y="948659"/>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9604D7-7D21-4E72-8C46-61824B59D544}">
      <dsp:nvSpPr>
        <dsp:cNvPr id="0" name=""/>
        <dsp:cNvSpPr/>
      </dsp:nvSpPr>
      <dsp:spPr>
        <a:xfrm>
          <a:off x="3031" y="382760"/>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Team member roles and responsibilities</a:t>
          </a:r>
        </a:p>
      </dsp:txBody>
      <dsp:txXfrm>
        <a:off x="23834" y="403563"/>
        <a:ext cx="1142172" cy="668661"/>
      </dsp:txXfrm>
    </dsp:sp>
    <dsp:sp modelId="{1FAC99A5-4B4E-4618-B098-64DBB2106A6E}">
      <dsp:nvSpPr>
        <dsp:cNvPr id="0" name=""/>
        <dsp:cNvSpPr/>
      </dsp:nvSpPr>
      <dsp:spPr>
        <a:xfrm rot="5400000">
          <a:off x="-196922" y="1836493"/>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5A9306-2A1D-494C-84E0-91E5AFBC8EB3}">
      <dsp:nvSpPr>
        <dsp:cNvPr id="0" name=""/>
        <dsp:cNvSpPr/>
      </dsp:nvSpPr>
      <dsp:spPr>
        <a:xfrm>
          <a:off x="3031" y="1270595"/>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Problem statement</a:t>
          </a:r>
        </a:p>
      </dsp:txBody>
      <dsp:txXfrm>
        <a:off x="23834" y="1291398"/>
        <a:ext cx="1142172" cy="668661"/>
      </dsp:txXfrm>
    </dsp:sp>
    <dsp:sp modelId="{5B169976-2992-445A-904D-D27FE2E17A30}">
      <dsp:nvSpPr>
        <dsp:cNvPr id="0" name=""/>
        <dsp:cNvSpPr/>
      </dsp:nvSpPr>
      <dsp:spPr>
        <a:xfrm rot="5400000">
          <a:off x="-196922" y="2724327"/>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7D4357-ADAF-4D5D-AEEB-5D28907B1874}">
      <dsp:nvSpPr>
        <dsp:cNvPr id="0" name=""/>
        <dsp:cNvSpPr/>
      </dsp:nvSpPr>
      <dsp:spPr>
        <a:xfrm>
          <a:off x="3031" y="2158429"/>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Project description </a:t>
          </a:r>
        </a:p>
      </dsp:txBody>
      <dsp:txXfrm>
        <a:off x="23834" y="2179232"/>
        <a:ext cx="1142172" cy="668661"/>
      </dsp:txXfrm>
    </dsp:sp>
    <dsp:sp modelId="{CF074AAC-C0FD-4760-B43D-40EA14A4D07A}">
      <dsp:nvSpPr>
        <dsp:cNvPr id="0" name=""/>
        <dsp:cNvSpPr/>
      </dsp:nvSpPr>
      <dsp:spPr>
        <a:xfrm rot="5400000">
          <a:off x="-196922" y="3612162"/>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DE8F77-8087-49E2-A493-EC4372F50F9F}">
      <dsp:nvSpPr>
        <dsp:cNvPr id="0" name=""/>
        <dsp:cNvSpPr/>
      </dsp:nvSpPr>
      <dsp:spPr>
        <a:xfrm>
          <a:off x="3031" y="3046263"/>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Team working agreement</a:t>
          </a:r>
        </a:p>
      </dsp:txBody>
      <dsp:txXfrm>
        <a:off x="23834" y="3067066"/>
        <a:ext cx="1142172" cy="668661"/>
      </dsp:txXfrm>
    </dsp:sp>
    <dsp:sp modelId="{FBB777FC-20AC-45FF-B240-6FD50F0334BC}">
      <dsp:nvSpPr>
        <dsp:cNvPr id="0" name=""/>
        <dsp:cNvSpPr/>
      </dsp:nvSpPr>
      <dsp:spPr>
        <a:xfrm>
          <a:off x="246994" y="4056079"/>
          <a:ext cx="1567218"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983B4B-26B6-41C5-A34B-D4DC40FFF121}">
      <dsp:nvSpPr>
        <dsp:cNvPr id="0" name=""/>
        <dsp:cNvSpPr/>
      </dsp:nvSpPr>
      <dsp:spPr>
        <a:xfrm>
          <a:off x="3031" y="3934097"/>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Personas</a:t>
          </a:r>
        </a:p>
      </dsp:txBody>
      <dsp:txXfrm>
        <a:off x="23834" y="3954900"/>
        <a:ext cx="1142172" cy="668661"/>
      </dsp:txXfrm>
    </dsp:sp>
    <dsp:sp modelId="{4050423B-C400-4C71-B12D-36EED96B1549}">
      <dsp:nvSpPr>
        <dsp:cNvPr id="0" name=""/>
        <dsp:cNvSpPr/>
      </dsp:nvSpPr>
      <dsp:spPr>
        <a:xfrm rot="16200000">
          <a:off x="1377503" y="3612162"/>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1F0FA5-B9F7-4F26-8079-5A0BBD317286}">
      <dsp:nvSpPr>
        <dsp:cNvPr id="0" name=""/>
        <dsp:cNvSpPr/>
      </dsp:nvSpPr>
      <dsp:spPr>
        <a:xfrm>
          <a:off x="1577457" y="3934097"/>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MVP</a:t>
          </a:r>
        </a:p>
      </dsp:txBody>
      <dsp:txXfrm>
        <a:off x="1598260" y="3954900"/>
        <a:ext cx="1142172" cy="668661"/>
      </dsp:txXfrm>
    </dsp:sp>
    <dsp:sp modelId="{A13684C7-E063-4F27-A33C-56AB3EBAAB1E}">
      <dsp:nvSpPr>
        <dsp:cNvPr id="0" name=""/>
        <dsp:cNvSpPr/>
      </dsp:nvSpPr>
      <dsp:spPr>
        <a:xfrm rot="16200000">
          <a:off x="1377503" y="2724327"/>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527C8D-E18C-458B-862F-34B30D996E58}">
      <dsp:nvSpPr>
        <dsp:cNvPr id="0" name=""/>
        <dsp:cNvSpPr/>
      </dsp:nvSpPr>
      <dsp:spPr>
        <a:xfrm>
          <a:off x="1577457" y="3046263"/>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Technologies</a:t>
          </a:r>
        </a:p>
      </dsp:txBody>
      <dsp:txXfrm>
        <a:off x="1598260" y="3067066"/>
        <a:ext cx="1142172" cy="668661"/>
      </dsp:txXfrm>
    </dsp:sp>
    <dsp:sp modelId="{7777AEF5-304D-43E8-8F81-0EAC1FBB8FDD}">
      <dsp:nvSpPr>
        <dsp:cNvPr id="0" name=""/>
        <dsp:cNvSpPr/>
      </dsp:nvSpPr>
      <dsp:spPr>
        <a:xfrm rot="16200000">
          <a:off x="1377503" y="1836493"/>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1584A-25BB-4521-9780-801A0C868140}">
      <dsp:nvSpPr>
        <dsp:cNvPr id="0" name=""/>
        <dsp:cNvSpPr/>
      </dsp:nvSpPr>
      <dsp:spPr>
        <a:xfrm>
          <a:off x="1577457" y="2158429"/>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Algorithms</a:t>
          </a:r>
        </a:p>
      </dsp:txBody>
      <dsp:txXfrm>
        <a:off x="1598260" y="2179232"/>
        <a:ext cx="1142172" cy="668661"/>
      </dsp:txXfrm>
    </dsp:sp>
    <dsp:sp modelId="{260CC490-AC65-4865-9980-F9E869BB704C}">
      <dsp:nvSpPr>
        <dsp:cNvPr id="0" name=""/>
        <dsp:cNvSpPr/>
      </dsp:nvSpPr>
      <dsp:spPr>
        <a:xfrm rot="16200000">
          <a:off x="1377503" y="948659"/>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49C0C0-6CA6-4EA6-8C67-0B20844C7BC7}">
      <dsp:nvSpPr>
        <dsp:cNvPr id="0" name=""/>
        <dsp:cNvSpPr/>
      </dsp:nvSpPr>
      <dsp:spPr>
        <a:xfrm>
          <a:off x="1577457" y="1270595"/>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Diagrams</a:t>
          </a:r>
        </a:p>
      </dsp:txBody>
      <dsp:txXfrm>
        <a:off x="1598260" y="1291398"/>
        <a:ext cx="1142172" cy="668661"/>
      </dsp:txXfrm>
    </dsp:sp>
    <dsp:sp modelId="{A44E125A-9D56-40FD-AAFE-333DB861700E}">
      <dsp:nvSpPr>
        <dsp:cNvPr id="0" name=""/>
        <dsp:cNvSpPr/>
      </dsp:nvSpPr>
      <dsp:spPr>
        <a:xfrm>
          <a:off x="1821420" y="504742"/>
          <a:ext cx="1567218"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55470E-FDB4-46FC-A1FC-E321FA8F5E83}">
      <dsp:nvSpPr>
        <dsp:cNvPr id="0" name=""/>
        <dsp:cNvSpPr/>
      </dsp:nvSpPr>
      <dsp:spPr>
        <a:xfrm>
          <a:off x="1577457" y="382760"/>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Sprint Summary</a:t>
          </a:r>
        </a:p>
      </dsp:txBody>
      <dsp:txXfrm>
        <a:off x="1598260" y="403563"/>
        <a:ext cx="1142172" cy="668661"/>
      </dsp:txXfrm>
    </dsp:sp>
    <dsp:sp modelId="{5125633D-866D-4D0C-AD79-AA39E3C31ECB}">
      <dsp:nvSpPr>
        <dsp:cNvPr id="0" name=""/>
        <dsp:cNvSpPr/>
      </dsp:nvSpPr>
      <dsp:spPr>
        <a:xfrm rot="5400000">
          <a:off x="2951929" y="948659"/>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B480D5-15F0-45E1-82D6-DA36722D5079}">
      <dsp:nvSpPr>
        <dsp:cNvPr id="0" name=""/>
        <dsp:cNvSpPr/>
      </dsp:nvSpPr>
      <dsp:spPr>
        <a:xfrm>
          <a:off x="3151883" y="382760"/>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Product Backlog</a:t>
          </a:r>
        </a:p>
      </dsp:txBody>
      <dsp:txXfrm>
        <a:off x="3172686" y="403563"/>
        <a:ext cx="1142172" cy="668661"/>
      </dsp:txXfrm>
    </dsp:sp>
    <dsp:sp modelId="{4070A193-8149-4897-9993-F2A6791A0922}">
      <dsp:nvSpPr>
        <dsp:cNvPr id="0" name=""/>
        <dsp:cNvSpPr/>
      </dsp:nvSpPr>
      <dsp:spPr>
        <a:xfrm rot="5400000">
          <a:off x="2951929" y="1836493"/>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AFD651-7772-4039-949C-78EAA258622B}">
      <dsp:nvSpPr>
        <dsp:cNvPr id="0" name=""/>
        <dsp:cNvSpPr/>
      </dsp:nvSpPr>
      <dsp:spPr>
        <a:xfrm>
          <a:off x="3151883" y="1270595"/>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Sprint 8 Backlog</a:t>
          </a:r>
        </a:p>
      </dsp:txBody>
      <dsp:txXfrm>
        <a:off x="3172686" y="1291398"/>
        <a:ext cx="1142172" cy="668661"/>
      </dsp:txXfrm>
    </dsp:sp>
    <dsp:sp modelId="{B84477DA-77AE-47C5-AE22-819D3BE363A1}">
      <dsp:nvSpPr>
        <dsp:cNvPr id="0" name=""/>
        <dsp:cNvSpPr/>
      </dsp:nvSpPr>
      <dsp:spPr>
        <a:xfrm rot="5400000">
          <a:off x="2951929" y="2724327"/>
          <a:ext cx="880627"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8F37EF-5D9B-497C-AC55-879D11051221}">
      <dsp:nvSpPr>
        <dsp:cNvPr id="0" name=""/>
        <dsp:cNvSpPr/>
      </dsp:nvSpPr>
      <dsp:spPr>
        <a:xfrm>
          <a:off x="3151883" y="2158429"/>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Metrics</a:t>
          </a:r>
        </a:p>
      </dsp:txBody>
      <dsp:txXfrm>
        <a:off x="3172686" y="2179232"/>
        <a:ext cx="1142172" cy="668661"/>
      </dsp:txXfrm>
    </dsp:sp>
    <dsp:sp modelId="{B016B2B0-3E1B-4CB7-95B3-C907FA69AD25}">
      <dsp:nvSpPr>
        <dsp:cNvPr id="0" name=""/>
        <dsp:cNvSpPr/>
      </dsp:nvSpPr>
      <dsp:spPr>
        <a:xfrm rot="5514160">
          <a:off x="2917770" y="3630820"/>
          <a:ext cx="918450"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CC3118-4094-472A-AC98-8D55D013F013}">
      <dsp:nvSpPr>
        <dsp:cNvPr id="0" name=""/>
        <dsp:cNvSpPr/>
      </dsp:nvSpPr>
      <dsp:spPr>
        <a:xfrm>
          <a:off x="3151883" y="3046263"/>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Retrospective</a:t>
          </a:r>
        </a:p>
      </dsp:txBody>
      <dsp:txXfrm>
        <a:off x="3172686" y="3067066"/>
        <a:ext cx="1142172" cy="668661"/>
      </dsp:txXfrm>
    </dsp:sp>
    <dsp:sp modelId="{2476D602-042F-4D29-8420-785C05C7F539}">
      <dsp:nvSpPr>
        <dsp:cNvPr id="0" name=""/>
        <dsp:cNvSpPr/>
      </dsp:nvSpPr>
      <dsp:spPr>
        <a:xfrm rot="21562535">
          <a:off x="3365306" y="4085041"/>
          <a:ext cx="1533316"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1E5803-B916-4A7E-BD38-E156D6EB4E3F}">
      <dsp:nvSpPr>
        <dsp:cNvPr id="0" name=""/>
        <dsp:cNvSpPr/>
      </dsp:nvSpPr>
      <dsp:spPr>
        <a:xfrm>
          <a:off x="3121389" y="3971415"/>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Improvements made from professor</a:t>
          </a:r>
        </a:p>
      </dsp:txBody>
      <dsp:txXfrm>
        <a:off x="3142192" y="3992218"/>
        <a:ext cx="1142172" cy="668661"/>
      </dsp:txXfrm>
    </dsp:sp>
    <dsp:sp modelId="{F49BCE9C-64A6-464D-BE8B-0CD8FF69C37E}">
      <dsp:nvSpPr>
        <dsp:cNvPr id="0" name=""/>
        <dsp:cNvSpPr/>
      </dsp:nvSpPr>
      <dsp:spPr>
        <a:xfrm rot="15987696">
          <a:off x="4374297" y="3576616"/>
          <a:ext cx="987608" cy="1065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A3710B-3CD0-4455-8C3E-06E73BF5CEC2}">
      <dsp:nvSpPr>
        <dsp:cNvPr id="0" name=""/>
        <dsp:cNvSpPr/>
      </dsp:nvSpPr>
      <dsp:spPr>
        <a:xfrm>
          <a:off x="4658218" y="3951101"/>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Project Demo</a:t>
          </a:r>
        </a:p>
      </dsp:txBody>
      <dsp:txXfrm>
        <a:off x="4679021" y="3971904"/>
        <a:ext cx="1142172" cy="668661"/>
      </dsp:txXfrm>
    </dsp:sp>
    <dsp:sp modelId="{4A8638F8-16D5-4FFD-9BB5-641866A0F7D7}">
      <dsp:nvSpPr>
        <dsp:cNvPr id="0" name=""/>
        <dsp:cNvSpPr/>
      </dsp:nvSpPr>
      <dsp:spPr>
        <a:xfrm>
          <a:off x="4597265" y="2958169"/>
          <a:ext cx="1183778" cy="7102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Live Application</a:t>
          </a:r>
        </a:p>
      </dsp:txBody>
      <dsp:txXfrm>
        <a:off x="4618068" y="2978972"/>
        <a:ext cx="1142172" cy="66866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BF4D-5EFB-19B1-B785-00A4695B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F2E18-78E8-F8F8-AA4D-8EDA178AF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D21DE3-7849-B228-89F6-BFA88BEFA022}"/>
              </a:ext>
            </a:extLst>
          </p:cNvPr>
          <p:cNvSpPr>
            <a:spLocks noGrp="1"/>
          </p:cNvSpPr>
          <p:nvPr>
            <p:ph type="dt" sz="half" idx="10"/>
          </p:nvPr>
        </p:nvSpPr>
        <p:spPr/>
        <p:txBody>
          <a:bodyPr/>
          <a:lstStyle/>
          <a:p>
            <a:fld id="{8FA8A4D6-4FAD-4AAD-9246-1D137D80208E}" type="datetimeFigureOut">
              <a:rPr lang="en-US" smtClean="0"/>
              <a:t>5/1/2023</a:t>
            </a:fld>
            <a:endParaRPr lang="en-US"/>
          </a:p>
        </p:txBody>
      </p:sp>
      <p:sp>
        <p:nvSpPr>
          <p:cNvPr id="5" name="Footer Placeholder 4">
            <a:extLst>
              <a:ext uri="{FF2B5EF4-FFF2-40B4-BE49-F238E27FC236}">
                <a16:creationId xmlns:a16="http://schemas.microsoft.com/office/drawing/2014/main" id="{22F4D7F6-BC13-CA40-794B-F4D671E8D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2C833-1B8A-99BD-8569-F24F1C5CC448}"/>
              </a:ext>
            </a:extLst>
          </p:cNvPr>
          <p:cNvSpPr>
            <a:spLocks noGrp="1"/>
          </p:cNvSpPr>
          <p:nvPr>
            <p:ph type="sldNum" sz="quarter" idx="12"/>
          </p:nvPr>
        </p:nvSpPr>
        <p:spPr/>
        <p:txBody>
          <a:bodyPr/>
          <a:lstStyle/>
          <a:p>
            <a:fld id="{900EE5D4-5660-4EA3-8ACD-73F487D2F614}" type="slidenum">
              <a:rPr lang="en-US" smtClean="0"/>
              <a:t>‹#›</a:t>
            </a:fld>
            <a:endParaRPr lang="en-US"/>
          </a:p>
        </p:txBody>
      </p:sp>
      <p:pic>
        <p:nvPicPr>
          <p:cNvPr id="7" name="Graphic 6">
            <a:extLst>
              <a:ext uri="{FF2B5EF4-FFF2-40B4-BE49-F238E27FC236}">
                <a16:creationId xmlns:a16="http://schemas.microsoft.com/office/drawing/2014/main" id="{B08D7AFA-AA2A-997E-EC2C-D98C377FF2D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83781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BC4B-B05E-69F5-52F2-B5D030F8D6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00931D-4933-6D10-2A69-A92EFE47E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CA280-D275-95A2-F404-8686796A224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27B6B2E-CA01-BAA0-0C61-98B0876ED13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2567CB2-B861-2CE1-2AB7-CA83B1EFEE0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7978060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29DA1E-DA1D-4FD8-8ED5-FCBA5AC80C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C1D9B-AA90-0AE6-5C33-CB079AB0AB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B4156-B02C-EE5A-3F96-D72CE252BB9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5A2A6A-A7FD-C9EC-E681-BB483585F2C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46141F5-D22B-96D7-1859-7B48BCDFBFB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5257959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147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9110903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9544899"/>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348432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7979762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EF7A-5710-955A-77FF-DCFDD14574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364C32-E2E4-1464-77E0-96A146D916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25582-1877-C972-0EFF-3B54ECAB7CE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BD9005-3A68-B82F-190E-B9FF26E953E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C83DABB-4A6F-118E-C841-261320F3423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0915072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1FE5-3508-290D-0931-AFF1A0F02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913DE-6E22-1207-F8FC-25DE8C958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311DD7-95D1-C498-89A2-699CADC0EEE4}"/>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3FDE1C3D-5B0B-E766-1362-DE01823C0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B0FF7-2BA7-BC67-DC99-2EB1D5FB8B6C}"/>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3180395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4101-8101-DDDB-D1A3-EB06FFDCE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1D62F1-0120-B29D-0DA5-E15A613CEA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CF785-042A-2D3B-1511-BC7C37CEB8B1}"/>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3B8ACD18-E0AC-47DA-F209-D5EBE3002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541DE-A207-0A0E-5C24-35A96002EEAD}"/>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409945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1C11-42C5-28BC-D629-354314CD2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065B66-D2D7-5372-A206-FEA9087B5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59EC38-F6BD-A5A8-5342-59D7F95C1627}"/>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04C47CE5-D1C1-A9C8-273A-A31569E16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2500A-1E4D-E1A6-3B64-2805F51DE511}"/>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641492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AD91-CCC7-98ED-2D09-E18C6F6FD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C3669-9D77-5DB1-A124-8647BD66ED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CC5479-0CBC-7E69-CEBF-67334E1FE6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AF3410-E0AC-8253-D9EF-CB0F91E71CFB}"/>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6" name="Footer Placeholder 5">
            <a:extLst>
              <a:ext uri="{FF2B5EF4-FFF2-40B4-BE49-F238E27FC236}">
                <a16:creationId xmlns:a16="http://schemas.microsoft.com/office/drawing/2014/main" id="{106FF245-9829-E9E4-6C22-6DEA9D76E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B02DF-F723-A4FB-F3E9-92B656ED24EF}"/>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4972326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F10E-61FA-FDA6-7A64-9FEA442E9E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F9C1D-5C00-A6B4-83AE-F7316EDD1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AC7060-94EE-D3A0-AA47-08CAE48CD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871E20-F20E-5ED8-7E38-FD85B18044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B81553-5B26-7733-EBF6-5C869214C4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7BC044-BD8E-B0AD-0664-3E77B5F01BF3}"/>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8" name="Footer Placeholder 7">
            <a:extLst>
              <a:ext uri="{FF2B5EF4-FFF2-40B4-BE49-F238E27FC236}">
                <a16:creationId xmlns:a16="http://schemas.microsoft.com/office/drawing/2014/main" id="{B1216DEA-E837-FF3C-91E0-2222A6BA6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076A60-F199-93B3-F378-53434FF07794}"/>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2999095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E992-1347-5447-67B6-305C0AD104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2B47FA-4F91-453F-B7F9-C836A9FE67BF}"/>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4" name="Footer Placeholder 3">
            <a:extLst>
              <a:ext uri="{FF2B5EF4-FFF2-40B4-BE49-F238E27FC236}">
                <a16:creationId xmlns:a16="http://schemas.microsoft.com/office/drawing/2014/main" id="{7CBAD86F-3A07-C8FD-AB85-08E9CE6AE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355D8-8B0C-2BEA-3A1D-CBF175FA4D13}"/>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677368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88D95-9E25-4635-EF50-8443EAFBBA70}"/>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3" name="Footer Placeholder 2">
            <a:extLst>
              <a:ext uri="{FF2B5EF4-FFF2-40B4-BE49-F238E27FC236}">
                <a16:creationId xmlns:a16="http://schemas.microsoft.com/office/drawing/2014/main" id="{CEAC4E4F-52AF-A825-C650-A4AC73C398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36E8B-9EA7-F91F-1ADE-2388972E6C35}"/>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2003512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75F4-015A-87F5-D399-6FE6ED862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3318E-18D5-F8EC-3841-4EE380C6E1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07ED68-752D-899D-8E5D-213FDE38F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A7611-7E65-E777-984F-98F01C847C67}"/>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6" name="Footer Placeholder 5">
            <a:extLst>
              <a:ext uri="{FF2B5EF4-FFF2-40B4-BE49-F238E27FC236}">
                <a16:creationId xmlns:a16="http://schemas.microsoft.com/office/drawing/2014/main" id="{BFB5D8E0-4190-5226-6EE8-53880EA51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6FB4E4-FC76-8F35-552F-96610E2BBC15}"/>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2650694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276C-2747-C72E-E0B9-D0FD29541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58DB5-FB10-88DB-97B3-3B2E2F604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EC1710-F581-48A1-7EB7-51659A767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421DC-769A-FB07-7853-0979D509318B}"/>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6" name="Footer Placeholder 5">
            <a:extLst>
              <a:ext uri="{FF2B5EF4-FFF2-40B4-BE49-F238E27FC236}">
                <a16:creationId xmlns:a16="http://schemas.microsoft.com/office/drawing/2014/main" id="{C08A40CF-83A0-711C-A7CA-FB683A100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FF1A7-EB1E-DF44-82D5-FE5811C3B902}"/>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2545806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9FC4-4F97-A1E8-345B-2CD1C6492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482933-1895-FFFC-448A-D6CE79F800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F7CC5-65C5-625B-1790-8B6020333B31}"/>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D718C603-F842-4262-488D-7BF817623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CC336-81A7-F66A-49A4-DD3595CE19F3}"/>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334495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622-AA47-3FE9-0906-59641521A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C3D4AB-F9A3-8D5E-FFA7-3D0F28499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7E7753-56FF-B99D-40C6-EC190D7D4E7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5E55886-2ECB-F959-493E-9E2DCCF13F0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9E1FBF0-183A-84E0-C063-AEAF60E75D2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7950811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7F9E4B-B02E-95B1-ACC1-234BA0E15A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FD6E70-906B-2DD1-EC87-4336D74208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DCC86-8669-4B8D-807A-E075890D3BF7}"/>
              </a:ext>
            </a:extLst>
          </p:cNvPr>
          <p:cNvSpPr>
            <a:spLocks noGrp="1"/>
          </p:cNvSpPr>
          <p:nvPr>
            <p:ph type="dt" sz="half" idx="10"/>
          </p:nvPr>
        </p:nvSpPr>
        <p:spPr/>
        <p:txBody>
          <a:body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2F32690E-B6E3-3CA8-648B-CDDC38431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49E4A-F64F-FEC6-1155-949DACF83861}"/>
              </a:ext>
            </a:extLst>
          </p:cNvPr>
          <p:cNvSpPr>
            <a:spLocks noGrp="1"/>
          </p:cNvSpPr>
          <p:nvPr>
            <p:ph type="sldNum" sz="quarter" idx="12"/>
          </p:nvPr>
        </p:nvSpPr>
        <p:spPr/>
        <p:txBody>
          <a:bodyPr/>
          <a:lstStyle/>
          <a:p>
            <a:fld id="{20F61C70-E2F2-ED44-9058-B2F259BD937A}" type="slidenum">
              <a:rPr lang="en-US" smtClean="0"/>
              <a:t>‹#›</a:t>
            </a:fld>
            <a:endParaRPr lang="en-US"/>
          </a:p>
        </p:txBody>
      </p:sp>
    </p:spTree>
    <p:extLst>
      <p:ext uri="{BB962C8B-B14F-4D97-AF65-F5344CB8AC3E}">
        <p14:creationId xmlns:p14="http://schemas.microsoft.com/office/powerpoint/2010/main" val="345622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F586-4C05-32F5-C066-CD8B0DA35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7CD13D-52FC-81B1-CF8B-4DFBD889F2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6EA650-870F-922E-1D02-471A2C48DE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5C1774-4D35-9651-687B-29C53E64531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15F2EA08-67A0-159D-7ABB-6A840FF1647D}"/>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4A3EF716-2EEB-EB54-C1CE-1308FC17B52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1641210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97EC-153D-4546-B306-5E1C3AA639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A2146F-50AD-4C2B-509F-E45819A5B4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92262-6DCA-BD9E-C1F4-B3C35AC769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D0C8FA-72AA-1BF2-853C-523E056F81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1A48D-594D-2FCA-4CB5-F79145270D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4D2630-E64A-0C70-DD2F-149FABCF00DC}"/>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5E3159A-2E07-6208-ED65-B27BCCD6528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A12C736B-34E3-E3AC-4BF3-FFAE464E94CB}"/>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50169758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35B9-6242-36C3-5FEA-345FAD8BC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4724DB-7183-3B20-5749-5D6FC3292D60}"/>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E913DF1C-BCAC-7C4D-FE5B-9264D9D0B71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317DF58-2245-D1F6-861D-122AE885712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52797631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DBD8C-2C8B-243D-B404-46BDB356468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1319187-78E9-4B9D-67A8-5B4E92B38C0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80B5D66-3516-9EF5-2C58-FC4BE1F0F8EA}"/>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22317165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DB00-C472-DF71-2B89-A18D4E286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611A8-67B7-B172-C0CB-E60CCB761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18390B-1893-2B22-B5DC-8A29A5654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D99D4-3B54-CE8C-0405-18E89106A6A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3AEBC90-9945-E4CA-D3A5-A39F09331CE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8F0B73C-7A8E-ADE4-39FB-99D53E076DC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00307291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C20F-FC18-7EA9-0F35-F661BF5E1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02AC7-641C-BF5C-9C66-5C68CB55BF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E489E-4DF9-2F32-121D-CAE80C503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3BAFC-73AE-4C02-ECDD-D80267BC2442}"/>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E0E1AAA4-67A9-BF2A-4B3E-8C4B5E1335D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DE85506-D1AD-F2A7-4237-85973598679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6831354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CE7A59-321A-16BB-3132-88B33B900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CA4978-5688-51C1-766C-EBF4F580AE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DD59B-B34A-D169-86E1-42D878E08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53A327D7-A78A-D851-611A-9FC34165C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2DC42DF-CCE2-4026-564A-4903E19DD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83063161"/>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667" r:id="rId17"/>
    <p:sldLayoutId id="2147483662" r:id="rId18"/>
    <p:sldLayoutId id="2147483652"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85C9E-D3B3-71EC-4FF4-2C6DBF118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1855B7-A607-5CB4-0AB6-9ECF20119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A441F-5655-4AD8-1BEA-93B74DE77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B51F2-0598-C440-A032-EBC28A4DCFB2}" type="datetimeFigureOut">
              <a:rPr lang="en-US" smtClean="0"/>
              <a:t>5/1/2023</a:t>
            </a:fld>
            <a:endParaRPr lang="en-US"/>
          </a:p>
        </p:txBody>
      </p:sp>
      <p:sp>
        <p:nvSpPr>
          <p:cNvPr id="5" name="Footer Placeholder 4">
            <a:extLst>
              <a:ext uri="{FF2B5EF4-FFF2-40B4-BE49-F238E27FC236}">
                <a16:creationId xmlns:a16="http://schemas.microsoft.com/office/drawing/2014/main" id="{A7142E37-42A8-3505-77A5-717F27165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F99E2-E483-524A-E7BD-E3F2E8B80B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61C70-E2F2-ED44-9058-B2F259BD937A}" type="slidenum">
              <a:rPr lang="en-US" smtClean="0"/>
              <a:t>‹#›</a:t>
            </a:fld>
            <a:endParaRPr lang="en-US"/>
          </a:p>
        </p:txBody>
      </p:sp>
    </p:spTree>
    <p:extLst>
      <p:ext uri="{BB962C8B-B14F-4D97-AF65-F5344CB8AC3E}">
        <p14:creationId xmlns:p14="http://schemas.microsoft.com/office/powerpoint/2010/main" val="366630327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researchleap.com/role-service-quality-patients-customer-satisfaction-public-healthcare-institutions-ghana/" TargetMode="External"/><Relationship Id="rId7"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hyperlink" Target="https://pixabay.com/en/james-ward-painting-oil-on-canvas-81668/" TargetMode="Externa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illustrations/pay-gold-five-number-digit-3d-634910/" TargetMode="External"/><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illustrations/pay-gold-five-number-digit-3d-634910/" TargetMode="External"/><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tmw/HMS/blob/main/CURA%20Tech%20Paper.docx" TargetMode="External"/><Relationship Id="rId2" Type="http://schemas.openxmlformats.org/officeDocument/2006/relationships/hyperlink" Target="https://github.com/htmw/HMS/wiki" TargetMode="External"/><Relationship Id="rId1" Type="http://schemas.openxmlformats.org/officeDocument/2006/relationships/slideLayout" Target="../slideLayouts/slideLayout7.xml"/><Relationship Id="rId4" Type="http://schemas.openxmlformats.org/officeDocument/2006/relationships/hyperlink" Target="https://github.com/htmw/HMS/blob/2ed0d0dc4201acb4efeec030dbd52438563a1d46/DeployStepsCura.docx"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hyperlink" Target="https://github.com/htmw/HMS/wik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E462C3FA-EE10-4283-83A9-F407C925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386080" y="4092448"/>
            <a:ext cx="11162792" cy="1448816"/>
          </a:xfrm>
        </p:spPr>
        <p:txBody>
          <a:bodyPr anchor="ctr">
            <a:normAutofit/>
          </a:bodyPr>
          <a:lstStyle/>
          <a:p>
            <a:r>
              <a:rPr lang="en-US" dirty="0">
                <a:latin typeface="Times New Roman" panose="02020603050405020304" pitchFamily="18" charset="0"/>
                <a:cs typeface="Times New Roman" panose="02020603050405020304" pitchFamily="18" charset="0"/>
              </a:rPr>
              <a:t>CURA-HMS</a:t>
            </a:r>
          </a:p>
        </p:txBody>
      </p:sp>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6393" r="22661" b="2"/>
          <a:stretch/>
        </p:blipFill>
        <p:spPr>
          <a:xfrm>
            <a:off x="198134" y="532227"/>
            <a:ext cx="2832070" cy="3319900"/>
          </a:xfrm>
          <a:prstGeom prst="rect">
            <a:avLst/>
          </a:prstGeom>
        </p:spPr>
      </p:pic>
      <p:pic>
        <p:nvPicPr>
          <p:cNvPr id="12" name="Picture 11" descr="A picture containing indoor, wall, floor, ceiling&#10;&#10;Description automatically generated">
            <a:extLst>
              <a:ext uri="{FF2B5EF4-FFF2-40B4-BE49-F238E27FC236}">
                <a16:creationId xmlns:a16="http://schemas.microsoft.com/office/drawing/2014/main" id="{E0F26F0D-8DE1-706A-C180-7DD341A346D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8334" r="3" b="3"/>
          <a:stretch/>
        </p:blipFill>
        <p:spPr>
          <a:xfrm>
            <a:off x="3178939" y="1326831"/>
            <a:ext cx="2832069" cy="1730691"/>
          </a:xfrm>
          <a:prstGeom prst="rect">
            <a:avLst/>
          </a:prstGeom>
        </p:spPr>
      </p:pic>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8018" r="10581"/>
          <a:stretch/>
        </p:blipFill>
        <p:spPr>
          <a:xfrm>
            <a:off x="6180993" y="642558"/>
            <a:ext cx="2832069" cy="3099237"/>
          </a:xfrm>
          <a:prstGeom prst="rect">
            <a:avLst/>
          </a:prstGeom>
        </p:spPr>
      </p:pic>
      <p:pic>
        <p:nvPicPr>
          <p:cNvPr id="5" name="Picture 4" descr="A doctor talking to a patient&#10;&#10;Description automatically generated with medium confidence">
            <a:extLst>
              <a:ext uri="{FF2B5EF4-FFF2-40B4-BE49-F238E27FC236}">
                <a16:creationId xmlns:a16="http://schemas.microsoft.com/office/drawing/2014/main" id="{DCB25E04-5405-6C83-BAC6-15132F016E29}"/>
              </a:ext>
            </a:extLst>
          </p:cNvPr>
          <p:cNvPicPr>
            <a:picLocks noChangeAspect="1"/>
          </p:cNvPicPr>
          <p:nvPr/>
        </p:nvPicPr>
        <p:blipFill rotWithShape="1">
          <a:blip r:embed="rId8"/>
          <a:srcRect l="21499" r="4" b="4"/>
          <a:stretch/>
        </p:blipFill>
        <p:spPr>
          <a:xfrm>
            <a:off x="9161797" y="776145"/>
            <a:ext cx="2832069" cy="2832063"/>
          </a:xfrm>
          <a:prstGeom prst="rect">
            <a:avLst/>
          </a:prstGeom>
        </p:spPr>
      </p:pic>
      <p:sp>
        <p:nvSpPr>
          <p:cNvPr id="117" name="sketch line">
            <a:extLst>
              <a:ext uri="{FF2B5EF4-FFF2-40B4-BE49-F238E27FC236}">
                <a16:creationId xmlns:a16="http://schemas.microsoft.com/office/drawing/2014/main" id="{419C4429-E272-408D-979C-9E5F7C0D3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5575131"/>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10;&#10;Description automatically generated">
            <a:extLst>
              <a:ext uri="{FF2B5EF4-FFF2-40B4-BE49-F238E27FC236}">
                <a16:creationId xmlns:a16="http://schemas.microsoft.com/office/drawing/2014/main" id="{77E7DF13-BDE8-3C95-0330-1AD61BE27E45}"/>
              </a:ext>
            </a:extLst>
          </p:cNvPr>
          <p:cNvPicPr>
            <a:picLocks noGrp="1" noChangeAspect="1"/>
          </p:cNvPicPr>
          <p:nvPr>
            <p:ph idx="1"/>
          </p:nvPr>
        </p:nvPicPr>
        <p:blipFill rotWithShape="1">
          <a:blip r:embed="rId2"/>
          <a:srcRect b="7404"/>
          <a:stretch/>
        </p:blipFill>
        <p:spPr>
          <a:xfrm>
            <a:off x="4038599" y="10"/>
            <a:ext cx="8160026" cy="6875809"/>
          </a:xfrm>
          <a:prstGeom prst="rect">
            <a:avLst/>
          </a:prstGeom>
          <a:scene3d>
            <a:camera prst="orthographicFront"/>
            <a:lightRig rig="threePt" dir="t">
              <a:rot lat="0" lon="0" rev="2700000"/>
            </a:lightRig>
          </a:scene3d>
          <a:sp3d contourW="6350">
            <a:bevelT h="38100"/>
            <a:contourClr>
              <a:srgbClr val="C0C0C0"/>
            </a:contourClr>
          </a:sp3d>
        </p:spPr>
      </p:pic>
      <p:sp>
        <p:nvSpPr>
          <p:cNvPr id="37" name="Freeform: Shape 3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534473" y="2950388"/>
            <a:ext cx="3038067" cy="1610980"/>
          </a:xfrm>
        </p:spPr>
        <p:txBody>
          <a:bodyPr vert="horz" lIns="91440" tIns="45720" rIns="91440" bIns="45720" rtlCol="0" anchor="t">
            <a:normAutofit/>
          </a:bodyPr>
          <a:lstStyle/>
          <a:p>
            <a:pPr algn="r"/>
            <a:r>
              <a:rPr lang="en-US" sz="4500" dirty="0">
                <a:solidFill>
                  <a:srgbClr val="FFFFFF"/>
                </a:solidFill>
                <a:latin typeface="Times New Roman" panose="02020603050405020304" pitchFamily="18" charset="0"/>
                <a:cs typeface="Times New Roman" panose="02020603050405020304" pitchFamily="18" charset="0"/>
              </a:rPr>
              <a:t>Persona 1</a:t>
            </a:r>
          </a:p>
        </p:txBody>
      </p:sp>
    </p:spTree>
    <p:extLst>
      <p:ext uri="{BB962C8B-B14F-4D97-AF65-F5344CB8AC3E}">
        <p14:creationId xmlns:p14="http://schemas.microsoft.com/office/powerpoint/2010/main" val="117189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extLst>
              <a:ext uri="{FF2B5EF4-FFF2-40B4-BE49-F238E27FC236}">
                <a16:creationId xmlns:a16="http://schemas.microsoft.com/office/drawing/2014/main" id="{3F4DB576-016E-B306-A3BC-A3624C1F528D}"/>
              </a:ext>
            </a:extLst>
          </p:cNvPr>
          <p:cNvPicPr>
            <a:picLocks noGrp="1" noChangeAspect="1"/>
          </p:cNvPicPr>
          <p:nvPr>
            <p:ph idx="1"/>
          </p:nvPr>
        </p:nvPicPr>
        <p:blipFill rotWithShape="1">
          <a:blip r:embed="rId2"/>
          <a:srcRect b="6634"/>
          <a:stretch/>
        </p:blipFill>
        <p:spPr>
          <a:xfrm>
            <a:off x="4038599" y="10"/>
            <a:ext cx="8160026" cy="6875809"/>
          </a:xfrm>
          <a:prstGeom prst="rect">
            <a:avLst/>
          </a:prstGeom>
          <a:scene3d>
            <a:camera prst="orthographicFront"/>
            <a:lightRig rig="threePt" dir="t">
              <a:rot lat="0" lon="0" rev="2700000"/>
            </a:lightRig>
          </a:scene3d>
          <a:sp3d contourW="6350">
            <a:bevelT h="38100"/>
            <a:contourClr>
              <a:srgbClr val="C0C0C0"/>
            </a:contourClr>
          </a:sp3d>
        </p:spPr>
      </p:pic>
      <p:sp>
        <p:nvSpPr>
          <p:cNvPr id="24" name="Freeform: Shape 2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5000" dirty="0">
                <a:solidFill>
                  <a:srgbClr val="FFFFFF"/>
                </a:solidFill>
                <a:latin typeface="Times New Roman" panose="02020603050405020304" pitchFamily="18" charset="0"/>
                <a:cs typeface="Times New Roman" panose="02020603050405020304" pitchFamily="18" charset="0"/>
              </a:rPr>
              <a:t>Persona 2</a:t>
            </a:r>
          </a:p>
        </p:txBody>
      </p:sp>
    </p:spTree>
    <p:extLst>
      <p:ext uri="{BB962C8B-B14F-4D97-AF65-F5344CB8AC3E}">
        <p14:creationId xmlns:p14="http://schemas.microsoft.com/office/powerpoint/2010/main" val="33607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Graphical user interface">
            <a:extLst>
              <a:ext uri="{FF2B5EF4-FFF2-40B4-BE49-F238E27FC236}">
                <a16:creationId xmlns:a16="http://schemas.microsoft.com/office/drawing/2014/main" id="{418D72BF-E719-8C69-9680-6E719EF915B2}"/>
              </a:ext>
            </a:extLst>
          </p:cNvPr>
          <p:cNvPicPr>
            <a:picLocks noGrp="1" noChangeAspect="1"/>
          </p:cNvPicPr>
          <p:nvPr>
            <p:ph idx="1"/>
          </p:nvPr>
        </p:nvPicPr>
        <p:blipFill rotWithShape="1">
          <a:blip r:embed="rId2"/>
          <a:srcRect r="2982"/>
          <a:stretch/>
        </p:blipFill>
        <p:spPr>
          <a:xfrm>
            <a:off x="4038599" y="10"/>
            <a:ext cx="8160026" cy="6875809"/>
          </a:xfrm>
          <a:prstGeom prst="rect">
            <a:avLst/>
          </a:prstGeom>
          <a:scene3d>
            <a:camera prst="orthographicFront"/>
            <a:lightRig rig="threePt" dir="t">
              <a:rot lat="0" lon="0" rev="2700000"/>
            </a:lightRig>
          </a:scene3d>
          <a:sp3d contourW="6350">
            <a:bevelT h="38100"/>
            <a:contourClr>
              <a:srgbClr val="C0C0C0"/>
            </a:contourClr>
          </a:sp3d>
        </p:spPr>
      </p:pic>
      <p:sp>
        <p:nvSpPr>
          <p:cNvPr id="28" name="Freeform: Shape 2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5000" dirty="0">
                <a:solidFill>
                  <a:srgbClr val="FFFFFF"/>
                </a:solidFill>
                <a:latin typeface="Times New Roman" panose="02020603050405020304" pitchFamily="18" charset="0"/>
                <a:cs typeface="Times New Roman" panose="02020603050405020304" pitchFamily="18" charset="0"/>
              </a:rPr>
              <a:t>Persona 3</a:t>
            </a:r>
          </a:p>
        </p:txBody>
      </p:sp>
    </p:spTree>
    <p:extLst>
      <p:ext uri="{BB962C8B-B14F-4D97-AF65-F5344CB8AC3E}">
        <p14:creationId xmlns:p14="http://schemas.microsoft.com/office/powerpoint/2010/main" val="268386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3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Minimum Viable Product (MVP)</a:t>
            </a:r>
          </a:p>
        </p:txBody>
      </p:sp>
      <p:pic>
        <p:nvPicPr>
          <p:cNvPr id="14" name="Content Placeholder 13" descr="Chart, treemap chart&#10;&#10;Description automatically generated">
            <a:extLst>
              <a:ext uri="{FF2B5EF4-FFF2-40B4-BE49-F238E27FC236}">
                <a16:creationId xmlns:a16="http://schemas.microsoft.com/office/drawing/2014/main" id="{4DEB7AA1-4BB0-0BC7-5613-5B07942C903B}"/>
              </a:ext>
            </a:extLst>
          </p:cNvPr>
          <p:cNvPicPr>
            <a:picLocks noGrp="1" noChangeAspect="1"/>
          </p:cNvPicPr>
          <p:nvPr>
            <p:ph idx="1"/>
          </p:nvPr>
        </p:nvPicPr>
        <p:blipFill>
          <a:blip r:embed="rId2"/>
          <a:stretch>
            <a:fillRect/>
          </a:stretch>
        </p:blipFill>
        <p:spPr>
          <a:xfrm>
            <a:off x="4777316" y="808790"/>
            <a:ext cx="6780700" cy="5238090"/>
          </a:xfrm>
          <a:prstGeom prst="rect">
            <a:avLst/>
          </a:prstGeom>
        </p:spPr>
      </p:pic>
    </p:spTree>
    <p:extLst>
      <p:ext uri="{BB962C8B-B14F-4D97-AF65-F5344CB8AC3E}">
        <p14:creationId xmlns:p14="http://schemas.microsoft.com/office/powerpoint/2010/main" val="38427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49">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51"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5"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24" name="Picture 25" descr="A black and white logo&#10;&#10;Description automatically generated with low confidence">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188049" y="854180"/>
            <a:ext cx="981642" cy="848377"/>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6404603" y="2086119"/>
            <a:ext cx="1347325" cy="293945"/>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4816276" y="3621594"/>
            <a:ext cx="968228" cy="692868"/>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5160681" y="843799"/>
            <a:ext cx="608744" cy="702672"/>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5043914" y="2790495"/>
            <a:ext cx="1647595" cy="529167"/>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5240877" y="5628769"/>
            <a:ext cx="815593" cy="269081"/>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idx="4294967295"/>
          </p:nvPr>
        </p:nvSpPr>
        <p:spPr>
          <a:xfrm>
            <a:off x="626912" y="2337182"/>
            <a:ext cx="2094498" cy="194733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722376"/>
            <a:r>
              <a:rPr lang="en-US" sz="1264" kern="1200">
                <a:solidFill>
                  <a:schemeClr val="accent2">
                    <a:lumMod val="40000"/>
                    <a:lumOff val="60000"/>
                  </a:schemeClr>
                </a:solidFill>
                <a:latin typeface="+mj-lt"/>
                <a:ea typeface="+mj-ea"/>
                <a:cs typeface="+mj-cs"/>
              </a:rPr>
              <a:t>TECHNOLOGIES</a:t>
            </a:r>
            <a:endParaRPr lang="en-US" sz="1600" kern="1200">
              <a:solidFill>
                <a:schemeClr val="accent2">
                  <a:lumMod val="40000"/>
                  <a:lumOff val="60000"/>
                </a:schemeClr>
              </a:solidFill>
              <a:latin typeface="+mj-lt"/>
              <a:ea typeface="+mj-ea"/>
              <a:cs typeface="+mj-cs"/>
            </a:endParaRPr>
          </a:p>
        </p:txBody>
      </p:sp>
      <p:pic>
        <p:nvPicPr>
          <p:cNvPr id="37" name="Picture 38" descr="Shape&#10;&#10;Description automatically generated with low confidence">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5043734" y="1638520"/>
            <a:ext cx="1209882" cy="1201640"/>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5160681" y="1525415"/>
            <a:ext cx="975988" cy="226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869" b="1" kern="1200">
                <a:solidFill>
                  <a:schemeClr val="bg1">
                    <a:lumMod val="75000"/>
                    <a:lumOff val="25000"/>
                  </a:schemeClr>
                </a:solidFill>
                <a:latin typeface="+mn-lt"/>
                <a:ea typeface="+mn-ea"/>
                <a:cs typeface="+mn-cs"/>
              </a:rPr>
              <a:t>Java Script</a:t>
            </a:r>
            <a:endParaRPr lang="en-US" sz="1100" b="1">
              <a:solidFill>
                <a:schemeClr val="bg1">
                  <a:lumMod val="75000"/>
                  <a:lumOff val="25000"/>
                </a:schemeClr>
              </a:solidFill>
            </a:endParaRPr>
          </a:p>
        </p:txBody>
      </p:sp>
      <p:sp>
        <p:nvSpPr>
          <p:cNvPr id="41" name="TextBox 40">
            <a:extLst>
              <a:ext uri="{FF2B5EF4-FFF2-40B4-BE49-F238E27FC236}">
                <a16:creationId xmlns:a16="http://schemas.microsoft.com/office/drawing/2014/main" id="{89663CBA-2505-D9EC-44B1-0A55EE4D8531}"/>
              </a:ext>
            </a:extLst>
          </p:cNvPr>
          <p:cNvSpPr txBox="1"/>
          <p:nvPr/>
        </p:nvSpPr>
        <p:spPr>
          <a:xfrm>
            <a:off x="5648674" y="3748606"/>
            <a:ext cx="1347325" cy="3111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mn-cs"/>
              </a:rPr>
              <a:t>CUCUMBER</a:t>
            </a:r>
            <a:endParaRPr lang="en-US"/>
          </a:p>
        </p:txBody>
      </p:sp>
      <p:sp>
        <p:nvSpPr>
          <p:cNvPr id="12" name="Rectangle 11">
            <a:extLst>
              <a:ext uri="{FF2B5EF4-FFF2-40B4-BE49-F238E27FC236}">
                <a16:creationId xmlns:a16="http://schemas.microsoft.com/office/drawing/2014/main" id="{39D5FA12-A3EB-D36D-52BF-C356C59D54BE}"/>
              </a:ext>
            </a:extLst>
          </p:cNvPr>
          <p:cNvSpPr/>
          <p:nvPr/>
        </p:nvSpPr>
        <p:spPr>
          <a:xfrm>
            <a:off x="3124548" y="1072892"/>
            <a:ext cx="1435727" cy="4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FRONT END</a:t>
            </a:r>
            <a:endParaRPr lang="en-US"/>
          </a:p>
        </p:txBody>
      </p:sp>
      <p:sp>
        <p:nvSpPr>
          <p:cNvPr id="13" name="Rectangle 12">
            <a:extLst>
              <a:ext uri="{FF2B5EF4-FFF2-40B4-BE49-F238E27FC236}">
                <a16:creationId xmlns:a16="http://schemas.microsoft.com/office/drawing/2014/main" id="{3346DA1B-8E90-FA8F-65B7-ECFEDDC61823}"/>
              </a:ext>
            </a:extLst>
          </p:cNvPr>
          <p:cNvSpPr/>
          <p:nvPr/>
        </p:nvSpPr>
        <p:spPr>
          <a:xfrm>
            <a:off x="3124548" y="1981854"/>
            <a:ext cx="1493931" cy="4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BACK END/ SERVER</a:t>
            </a:r>
            <a:endParaRPr lang="en-US"/>
          </a:p>
        </p:txBody>
      </p:sp>
      <p:sp>
        <p:nvSpPr>
          <p:cNvPr id="14" name="Rectangle 13">
            <a:extLst>
              <a:ext uri="{FF2B5EF4-FFF2-40B4-BE49-F238E27FC236}">
                <a16:creationId xmlns:a16="http://schemas.microsoft.com/office/drawing/2014/main" id="{9945F30B-70F2-2B7C-F2CE-AA82DDA32217}"/>
              </a:ext>
            </a:extLst>
          </p:cNvPr>
          <p:cNvSpPr/>
          <p:nvPr/>
        </p:nvSpPr>
        <p:spPr>
          <a:xfrm>
            <a:off x="3167658" y="2903603"/>
            <a:ext cx="1430081" cy="4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DATABASE</a:t>
            </a:r>
            <a:endParaRPr lang="en-US"/>
          </a:p>
        </p:txBody>
      </p:sp>
      <p:sp>
        <p:nvSpPr>
          <p:cNvPr id="15" name="Rectangle 14">
            <a:extLst>
              <a:ext uri="{FF2B5EF4-FFF2-40B4-BE49-F238E27FC236}">
                <a16:creationId xmlns:a16="http://schemas.microsoft.com/office/drawing/2014/main" id="{38FE4D48-78F6-6A9E-22D5-19118F6BDEB7}"/>
              </a:ext>
            </a:extLst>
          </p:cNvPr>
          <p:cNvSpPr/>
          <p:nvPr/>
        </p:nvSpPr>
        <p:spPr>
          <a:xfrm>
            <a:off x="3188398" y="3797300"/>
            <a:ext cx="1430081" cy="4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TESTING</a:t>
            </a:r>
            <a:endParaRPr lang="en-US"/>
          </a:p>
        </p:txBody>
      </p:sp>
      <p:sp>
        <p:nvSpPr>
          <p:cNvPr id="16" name="Rectangle 15">
            <a:extLst>
              <a:ext uri="{FF2B5EF4-FFF2-40B4-BE49-F238E27FC236}">
                <a16:creationId xmlns:a16="http://schemas.microsoft.com/office/drawing/2014/main" id="{FF15367B-6F6A-CAE0-6742-5F3C9277E071}"/>
              </a:ext>
            </a:extLst>
          </p:cNvPr>
          <p:cNvSpPr/>
          <p:nvPr/>
        </p:nvSpPr>
        <p:spPr>
          <a:xfrm>
            <a:off x="3188398" y="4747820"/>
            <a:ext cx="1430081" cy="401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API</a:t>
            </a:r>
            <a:endParaRPr lang="en-US"/>
          </a:p>
        </p:txBody>
      </p:sp>
      <p:sp>
        <p:nvSpPr>
          <p:cNvPr id="17" name="Rectangle 16">
            <a:extLst>
              <a:ext uri="{FF2B5EF4-FFF2-40B4-BE49-F238E27FC236}">
                <a16:creationId xmlns:a16="http://schemas.microsoft.com/office/drawing/2014/main" id="{A3D068E9-1B7D-52AE-2E2F-756BAD277EE7}"/>
              </a:ext>
            </a:extLst>
          </p:cNvPr>
          <p:cNvSpPr/>
          <p:nvPr/>
        </p:nvSpPr>
        <p:spPr>
          <a:xfrm>
            <a:off x="3167659" y="5612746"/>
            <a:ext cx="1510729" cy="401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2376">
              <a:spcAft>
                <a:spcPts val="600"/>
              </a:spcAft>
            </a:pPr>
            <a:r>
              <a:rPr lang="en-US" sz="1422" kern="1200">
                <a:solidFill>
                  <a:schemeClr val="lt1"/>
                </a:solidFill>
                <a:latin typeface="+mn-lt"/>
                <a:ea typeface="+mn-ea"/>
                <a:cs typeface="+mn-cs"/>
              </a:rPr>
              <a:t>TOOLS</a:t>
            </a:r>
            <a:endParaRPr lang="en-US"/>
          </a:p>
        </p:txBody>
      </p:sp>
      <p:pic>
        <p:nvPicPr>
          <p:cNvPr id="19" name="Picture 18" descr="Logo, company name&#10;&#10;Description automatically generated">
            <a:extLst>
              <a:ext uri="{FF2B5EF4-FFF2-40B4-BE49-F238E27FC236}">
                <a16:creationId xmlns:a16="http://schemas.microsoft.com/office/drawing/2014/main" id="{B34ECF53-12EC-F70C-55F2-CE093E183686}"/>
              </a:ext>
            </a:extLst>
          </p:cNvPr>
          <p:cNvPicPr>
            <a:picLocks noChangeAspect="1"/>
          </p:cNvPicPr>
          <p:nvPr/>
        </p:nvPicPr>
        <p:blipFill>
          <a:blip r:embed="rId9"/>
          <a:stretch>
            <a:fillRect/>
          </a:stretch>
        </p:blipFill>
        <p:spPr>
          <a:xfrm>
            <a:off x="5160681" y="4506753"/>
            <a:ext cx="766953" cy="682814"/>
          </a:xfrm>
          <a:prstGeom prst="rect">
            <a:avLst/>
          </a:prstGeom>
        </p:spPr>
      </p:pic>
      <p:pic>
        <p:nvPicPr>
          <p:cNvPr id="21" name="Picture 20" descr="Logo&#10;&#10;Description automatically generated">
            <a:extLst>
              <a:ext uri="{FF2B5EF4-FFF2-40B4-BE49-F238E27FC236}">
                <a16:creationId xmlns:a16="http://schemas.microsoft.com/office/drawing/2014/main" id="{E74A35C7-5337-51B3-927C-6EA0CDAA5724}"/>
              </a:ext>
            </a:extLst>
          </p:cNvPr>
          <p:cNvPicPr>
            <a:picLocks noChangeAspect="1"/>
          </p:cNvPicPr>
          <p:nvPr/>
        </p:nvPicPr>
        <p:blipFill>
          <a:blip r:embed="rId10"/>
          <a:stretch>
            <a:fillRect/>
          </a:stretch>
        </p:blipFill>
        <p:spPr>
          <a:xfrm>
            <a:off x="6318466" y="5404317"/>
            <a:ext cx="1059009" cy="529505"/>
          </a:xfrm>
          <a:prstGeom prst="rect">
            <a:avLst/>
          </a:prstGeom>
        </p:spPr>
      </p:pic>
    </p:spTree>
    <p:extLst>
      <p:ext uri="{BB962C8B-B14F-4D97-AF65-F5344CB8AC3E}">
        <p14:creationId xmlns:p14="http://schemas.microsoft.com/office/powerpoint/2010/main" val="8762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a:xfrm>
            <a:off x="4654296" y="329184"/>
            <a:ext cx="6894576" cy="1783080"/>
          </a:xfrm>
        </p:spPr>
        <p:txBody>
          <a:bodyPr anchor="b">
            <a:normAutofit/>
          </a:bodyPr>
          <a:lstStyle/>
          <a:p>
            <a:r>
              <a:rPr lang="en-US" sz="5400" dirty="0"/>
              <a:t>                      </a:t>
            </a:r>
            <a:r>
              <a:rPr lang="en-US" sz="5400" dirty="0">
                <a:latin typeface="Times New Roman" panose="02020603050405020304" pitchFamily="18" charset="0"/>
                <a:cs typeface="Times New Roman" panose="02020603050405020304" pitchFamily="18" charset="0"/>
              </a:rPr>
              <a:t>Algorithm</a:t>
            </a:r>
          </a:p>
        </p:txBody>
      </p:sp>
      <p:pic>
        <p:nvPicPr>
          <p:cNvPr id="22" name="Picture 7" descr="Top view of cubes connected with black lines">
            <a:extLst>
              <a:ext uri="{FF2B5EF4-FFF2-40B4-BE49-F238E27FC236}">
                <a16:creationId xmlns:a16="http://schemas.microsoft.com/office/drawing/2014/main" id="{21BDEDE2-E896-D562-9B5A-D40CA240B464}"/>
              </a:ext>
            </a:extLst>
          </p:cNvPr>
          <p:cNvPicPr>
            <a:picLocks noChangeAspect="1"/>
          </p:cNvPicPr>
          <p:nvPr/>
        </p:nvPicPr>
        <p:blipFill rotWithShape="1">
          <a:blip r:embed="rId2"/>
          <a:srcRect l="32983" r="22698"/>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sz="quarter" idx="13"/>
          </p:nvPr>
        </p:nvSpPr>
        <p:spPr>
          <a:xfrm>
            <a:off x="4654296" y="2706624"/>
            <a:ext cx="6894576" cy="3483864"/>
          </a:xfrm>
        </p:spPr>
        <p:txBody>
          <a:bodyPr>
            <a:normAutofit lnSpcReduction="10000"/>
          </a:bodyPr>
          <a:lstStyle/>
          <a:p>
            <a:pPr marL="0" indent="0">
              <a:buNone/>
            </a:pPr>
            <a:r>
              <a:rPr lang="en-US" sz="1600" dirty="0">
                <a:latin typeface="Times New Roman" panose="02020603050405020304" pitchFamily="18" charset="0"/>
                <a:cs typeface="Times New Roman" panose="02020603050405020304" pitchFamily="18" charset="0"/>
              </a:rPr>
              <a:t>The proposed system has five modules for doctors, admin, pathologists, inventors and patients providing facilities for appointment schedules, payment, viewing online information, register on hospital website. The whole process of information sharing and processing in this system is automated through the Decision Tree ID3 algorithm </a:t>
            </a:r>
          </a:p>
          <a:p>
            <a:pPr marL="0" indent="0">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What is ID3 Algorithm?</a:t>
            </a:r>
          </a:p>
          <a:p>
            <a:pPr marL="0" indent="0">
              <a:buNone/>
            </a:pPr>
            <a:r>
              <a:rPr lang="en-US" sz="1600" dirty="0">
                <a:latin typeface="Times New Roman" panose="02020603050405020304" pitchFamily="18" charset="0"/>
                <a:cs typeface="Times New Roman" panose="02020603050405020304" pitchFamily="18" charset="0"/>
              </a:rPr>
              <a:t>ID3 stands for Iterative </a:t>
            </a:r>
            <a:r>
              <a:rPr lang="en-US" sz="1600" dirty="0" err="1">
                <a:latin typeface="Times New Roman" panose="02020603050405020304" pitchFamily="18" charset="0"/>
                <a:cs typeface="Times New Roman" panose="02020603050405020304" pitchFamily="18" charset="0"/>
              </a:rPr>
              <a:t>Dichotomiser</a:t>
            </a:r>
            <a:r>
              <a:rPr lang="en-US" sz="1600" dirty="0">
                <a:latin typeface="Times New Roman" panose="02020603050405020304" pitchFamily="18" charset="0"/>
                <a:cs typeface="Times New Roman" panose="02020603050405020304" pitchFamily="18" charset="0"/>
              </a:rPr>
              <a:t> 3 and is named such because the algorithm iteratively (repeatedly) dichotomizes(divides) features into two or more groups at each step.</a:t>
            </a:r>
          </a:p>
          <a:p>
            <a:pPr marL="0" indent="0">
              <a:buNone/>
            </a:pPr>
            <a:r>
              <a:rPr lang="en-US" sz="1600" dirty="0">
                <a:latin typeface="Times New Roman" panose="02020603050405020304" pitchFamily="18" charset="0"/>
                <a:cs typeface="Times New Roman" panose="02020603050405020304" pitchFamily="18" charset="0"/>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p>
          <a:p>
            <a:pPr marL="0" indent="0">
              <a:buNone/>
            </a:pPr>
            <a:endParaRPr lang="en-US" sz="1500" dirty="0">
              <a:latin typeface="Times New Roman" panose="02020603050405020304" pitchFamily="18" charset="0"/>
              <a:cs typeface="Times New Roman" panose="02020603050405020304" pitchFamily="18" charset="0"/>
            </a:endParaRPr>
          </a:p>
          <a:p>
            <a:pPr marL="0" indent="0">
              <a:buNone/>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19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0C14-B2F9-5E3B-9E5A-EC4E6AB0BDA6}"/>
              </a:ext>
            </a:extLst>
          </p:cNvPr>
          <p:cNvSpPr>
            <a:spLocks noGrp="1"/>
          </p:cNvSpPr>
          <p:nvPr>
            <p:ph type="title"/>
          </p:nvPr>
        </p:nvSpPr>
        <p:spPr>
          <a:xfrm>
            <a:off x="723015" y="618518"/>
            <a:ext cx="10555212" cy="933836"/>
          </a:xfrm>
        </p:spPr>
        <p:txBody>
          <a:bodyPr>
            <a:normAutofit/>
          </a:bodyPr>
          <a:lstStyle/>
          <a:p>
            <a:r>
              <a:rPr lang="en-US" sz="4500" dirty="0">
                <a:latin typeface="Times New Roman" panose="02020603050405020304" pitchFamily="18" charset="0"/>
                <a:cs typeface="Times New Roman" panose="02020603050405020304" pitchFamily="18" charset="0"/>
              </a:rPr>
              <a:t>ID3 ALGORITHM</a:t>
            </a:r>
          </a:p>
        </p:txBody>
      </p:sp>
      <p:sp>
        <p:nvSpPr>
          <p:cNvPr id="3" name="Content Placeholder 2">
            <a:extLst>
              <a:ext uri="{FF2B5EF4-FFF2-40B4-BE49-F238E27FC236}">
                <a16:creationId xmlns:a16="http://schemas.microsoft.com/office/drawing/2014/main" id="{D5FA33A5-308B-1855-605D-CDF13F18369A}"/>
              </a:ext>
            </a:extLst>
          </p:cNvPr>
          <p:cNvSpPr>
            <a:spLocks noGrp="1"/>
          </p:cNvSpPr>
          <p:nvPr>
            <p:ph sz="quarter" idx="13"/>
          </p:nvPr>
        </p:nvSpPr>
        <p:spPr>
          <a:xfrm>
            <a:off x="723015" y="1788891"/>
            <a:ext cx="10555212" cy="4356728"/>
          </a:xfrm>
        </p:spPr>
        <p:txBody>
          <a:bodyPr>
            <a:normAutofit/>
          </a:bodyPr>
          <a:lstStyle/>
          <a:p>
            <a:r>
              <a:rPr lang="en-US" sz="1900" dirty="0">
                <a:latin typeface="Times New Roman" panose="02020603050405020304" pitchFamily="18" charset="0"/>
                <a:cs typeface="Times New Roman" panose="02020603050405020304" pitchFamily="18" charset="0"/>
              </a:rPr>
              <a:t>Before you inquire, the response to the question: "How does ID3 choose the best feature?" is that ID3 uses Information Gain, or simply Gain, to identify the best feature.</a:t>
            </a:r>
          </a:p>
          <a:p>
            <a:r>
              <a:rPr lang="en-US" sz="1900" dirty="0">
                <a:latin typeface="Times New Roman" panose="02020603050405020304" pitchFamily="18" charset="0"/>
                <a:cs typeface="Times New Roman" panose="02020603050405020304" pitchFamily="18" charset="0"/>
              </a:rPr>
              <a:t>Information Gain determines the entropy decrease and assesses how effectively a particular feature categorizes or separates the target classes. The most effective feature is the one that has the greatest Information Gain.</a:t>
            </a:r>
          </a:p>
          <a:p>
            <a:r>
              <a:rPr lang="en-US" sz="1900" dirty="0">
                <a:latin typeface="Times New Roman" panose="02020603050405020304" pitchFamily="18" charset="0"/>
                <a:cs typeface="Times New Roman" panose="02020603050405020304" pitchFamily="18" charset="0"/>
              </a:rPr>
              <a:t>Simply put, entropy is a measure of disorder, and a dataset's entropy is a measure of disorder in the feature that is being measured. </a:t>
            </a:r>
          </a:p>
          <a:p>
            <a:r>
              <a:rPr lang="en-US" sz="1900" dirty="0">
                <a:latin typeface="Times New Roman" panose="02020603050405020304" pitchFamily="18" charset="0"/>
                <a:cs typeface="Times New Roman" panose="02020603050405020304" pitchFamily="18" charset="0"/>
              </a:rPr>
              <a:t>Entropy is 0 for homogeneous (similar) values in the target column in the case of binary classification (where the target column has only two types of classes), and it is 1 for equal numbers of values in the target column for both classes.</a:t>
            </a:r>
          </a:p>
          <a:p>
            <a:endParaRPr lang="en-US" dirty="0"/>
          </a:p>
        </p:txBody>
      </p:sp>
      <p:sp>
        <p:nvSpPr>
          <p:cNvPr id="4" name="Footer Placeholder 3">
            <a:extLst>
              <a:ext uri="{FF2B5EF4-FFF2-40B4-BE49-F238E27FC236}">
                <a16:creationId xmlns:a16="http://schemas.microsoft.com/office/drawing/2014/main" id="{26E094F3-7280-1899-B2F2-DB7109928929}"/>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61533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EDB3-7F27-EBF1-84E5-AE99E7ACB594}"/>
              </a:ext>
            </a:extLst>
          </p:cNvPr>
          <p:cNvSpPr>
            <a:spLocks noGrp="1"/>
          </p:cNvSpPr>
          <p:nvPr>
            <p:ph type="title"/>
          </p:nvPr>
        </p:nvSpPr>
        <p:spPr>
          <a:xfrm>
            <a:off x="913776" y="618517"/>
            <a:ext cx="3893976" cy="1596177"/>
          </a:xfrm>
        </p:spPr>
        <p:txBody>
          <a:bodyPr vert="horz" lIns="91440" tIns="45720" rIns="91440" bIns="45720" rtlCol="0" anchor="b">
            <a:normAutofit/>
          </a:bodyPr>
          <a:lstStyle/>
          <a:p>
            <a:r>
              <a:rPr lang="en-US" sz="4500" dirty="0">
                <a:latin typeface="Times New Roman" panose="02020603050405020304" pitchFamily="18" charset="0"/>
                <a:cs typeface="Times New Roman" panose="02020603050405020304" pitchFamily="18" charset="0"/>
              </a:rPr>
              <a:t>ID3 ALGORITHM</a:t>
            </a:r>
          </a:p>
        </p:txBody>
      </p:sp>
      <p:sp>
        <p:nvSpPr>
          <p:cNvPr id="3" name="Content Placeholder 2">
            <a:extLst>
              <a:ext uri="{FF2B5EF4-FFF2-40B4-BE49-F238E27FC236}">
                <a16:creationId xmlns:a16="http://schemas.microsoft.com/office/drawing/2014/main" id="{C50F0A87-86B0-0C3A-1C5B-B93802D3FF9E}"/>
              </a:ext>
            </a:extLst>
          </p:cNvPr>
          <p:cNvSpPr>
            <a:spLocks noGrp="1"/>
          </p:cNvSpPr>
          <p:nvPr>
            <p:ph sz="quarter" idx="13"/>
          </p:nvPr>
        </p:nvSpPr>
        <p:spPr>
          <a:xfrm>
            <a:off x="913773" y="2367092"/>
            <a:ext cx="4168589" cy="3693466"/>
          </a:xfrm>
        </p:spPr>
        <p:txBody>
          <a:bodyPr vert="horz" lIns="91440" tIns="45720" rIns="91440" bIns="45720" rtlCol="0">
            <a:normAutofit/>
          </a:bodyPr>
          <a:lstStyle/>
          <a:p>
            <a:r>
              <a:rPr lang="en-US" sz="1800" dirty="0">
                <a:latin typeface="Times New Roman" panose="02020603050405020304" pitchFamily="18" charset="0"/>
                <a:cs typeface="Times New Roman" panose="02020603050405020304" pitchFamily="18" charset="0"/>
              </a:rPr>
              <a:t>Calculate the Entropy of every attribute using the data set.</a:t>
            </a:r>
          </a:p>
          <a:p>
            <a:r>
              <a:rPr lang="en-US" sz="1800" dirty="0">
                <a:latin typeface="Times New Roman" panose="02020603050405020304" pitchFamily="18" charset="0"/>
                <a:cs typeface="Times New Roman" panose="02020603050405020304" pitchFamily="18" charset="0"/>
              </a:rPr>
              <a:t>Split the set into subsets using the attribute for which entropy is minimum (or, equivalently, information gain is maximum).</a:t>
            </a:r>
          </a:p>
          <a:p>
            <a:r>
              <a:rPr lang="en-US" sz="1800" dirty="0">
                <a:latin typeface="Times New Roman" panose="02020603050405020304" pitchFamily="18" charset="0"/>
                <a:cs typeface="Times New Roman" panose="02020603050405020304" pitchFamily="18" charset="0"/>
              </a:rPr>
              <a:t>﻿Make a decision tree node containing that attribute.</a:t>
            </a:r>
          </a:p>
          <a:p>
            <a:r>
              <a:rPr lang="en-US" sz="1800" dirty="0">
                <a:latin typeface="Times New Roman" panose="02020603050405020304" pitchFamily="18" charset="0"/>
                <a:cs typeface="Times New Roman" panose="02020603050405020304" pitchFamily="18" charset="0"/>
              </a:rPr>
              <a:t>﻿Recurse on subsets using remaining attributes.</a:t>
            </a:r>
          </a:p>
          <a:p>
            <a:pPr algn="ctr"/>
            <a:endParaRPr lang="en-US" sz="1600" dirty="0"/>
          </a:p>
        </p:txBody>
      </p:sp>
      <p:pic>
        <p:nvPicPr>
          <p:cNvPr id="7" name="Content Placeholder 6">
            <a:extLst>
              <a:ext uri="{FF2B5EF4-FFF2-40B4-BE49-F238E27FC236}">
                <a16:creationId xmlns:a16="http://schemas.microsoft.com/office/drawing/2014/main" id="{FD4BD758-88BC-CF03-AFFC-449E5D6BDCBB}"/>
              </a:ext>
            </a:extLst>
          </p:cNvPr>
          <p:cNvPicPr>
            <a:picLocks noGrp="1" noChangeAspect="1"/>
          </p:cNvPicPr>
          <p:nvPr>
            <p:ph sz="quarter" idx="14"/>
          </p:nvPr>
        </p:nvPicPr>
        <p:blipFill>
          <a:blip r:embed="rId2"/>
          <a:stretch>
            <a:fillRect/>
          </a:stretch>
        </p:blipFill>
        <p:spPr>
          <a:xfrm>
            <a:off x="5255501" y="948772"/>
            <a:ext cx="6380294" cy="4592319"/>
          </a:xfrm>
          <a:prstGeom prst="roundRect">
            <a:avLst>
              <a:gd name="adj" fmla="val 11190"/>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62405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srcRect t="32903" b="22454"/>
          <a:stretch/>
        </p:blipFill>
        <p:spPr>
          <a:xfrm>
            <a:off x="20" y="10"/>
            <a:ext cx="12191980" cy="4190990"/>
          </a:xfrm>
          <a:prstGeom prst="rect">
            <a:avLst/>
          </a:prstGeom>
        </p:spPr>
      </p:pic>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1146048" y="4437888"/>
            <a:ext cx="9899904" cy="1116711"/>
          </a:xfrm>
        </p:spPr>
        <p:txBody>
          <a:bodyPr>
            <a:normAutofit/>
          </a:bodyPr>
          <a:lstStyle/>
          <a:p>
            <a:pPr>
              <a:spcBef>
                <a:spcPts val="1000"/>
              </a:spcBef>
            </a:pPr>
            <a:r>
              <a:rPr lang="en-US" dirty="0">
                <a:ea typeface="+mj-lt"/>
                <a:cs typeface="+mj-lt"/>
              </a:rPr>
              <a:t> </a:t>
            </a:r>
            <a:r>
              <a:rPr lang="en-US" sz="5000" dirty="0">
                <a:latin typeface="Times New Roman" panose="02020603050405020304" pitchFamily="18" charset="0"/>
                <a:ea typeface="+mj-lt"/>
                <a:cs typeface="Times New Roman" panose="02020603050405020304" pitchFamily="18" charset="0"/>
              </a:rPr>
              <a:t>Diagrams</a:t>
            </a:r>
            <a:endParaRPr lang="en-US"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Diagram">
            <a:extLst>
              <a:ext uri="{FF2B5EF4-FFF2-40B4-BE49-F238E27FC236}">
                <a16:creationId xmlns:a16="http://schemas.microsoft.com/office/drawing/2014/main" id="{D9315307-C0E7-7404-B36E-A9ADFA040088}"/>
              </a:ext>
            </a:extLst>
          </p:cNvPr>
          <p:cNvPicPr>
            <a:picLocks noGrp="1" noChangeAspect="1"/>
          </p:cNvPicPr>
          <p:nvPr>
            <p:ph type="dgm" sz="quarter" idx="15"/>
          </p:nvPr>
        </p:nvPicPr>
        <p:blipFill>
          <a:blip r:embed="rId2"/>
          <a:stretch>
            <a:fillRect/>
          </a:stretch>
        </p:blipFill>
        <p:spPr>
          <a:xfrm>
            <a:off x="3864014" y="1723644"/>
            <a:ext cx="7642186" cy="3698748"/>
          </a:xfrm>
          <a:prstGeom prst="rect">
            <a:avLst/>
          </a:prstGeom>
        </p:spPr>
      </p:pic>
      <p:sp>
        <p:nvSpPr>
          <p:cNvPr id="7" name="Oval 6">
            <a:extLst>
              <a:ext uri="{FF2B5EF4-FFF2-40B4-BE49-F238E27FC236}">
                <a16:creationId xmlns:a16="http://schemas.microsoft.com/office/drawing/2014/main" id="{94538B91-F62B-EA5A-68C3-A07A920010D4}"/>
              </a:ext>
            </a:extLst>
          </p:cNvPr>
          <p:cNvSpPr/>
          <p:nvPr/>
        </p:nvSpPr>
        <p:spPr>
          <a:xfrm>
            <a:off x="463296" y="2323345"/>
            <a:ext cx="2869184" cy="249934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CONCEPTUAL ARCHITECURE DIAGRAM</a:t>
            </a:r>
          </a:p>
        </p:txBody>
      </p:sp>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3"/>
          <a:stretch>
            <a:fillRect/>
          </a:stretch>
        </p:blipFill>
        <p:spPr>
          <a:xfrm>
            <a:off x="8562880" y="5059665"/>
            <a:ext cx="1077059" cy="162575"/>
          </a:xfrm>
          <a:prstGeom prst="rect">
            <a:avLst/>
          </a:prstGeom>
        </p:spPr>
      </p:pic>
    </p:spTree>
    <p:extLst>
      <p:ext uri="{BB962C8B-B14F-4D97-AF65-F5344CB8AC3E}">
        <p14:creationId xmlns:p14="http://schemas.microsoft.com/office/powerpoint/2010/main" val="297576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6000" kern="1200" dirty="0">
                <a:solidFill>
                  <a:srgbClr val="FFFFFF"/>
                </a:solidFill>
                <a:latin typeface="Times New Roman" panose="02020603050405020304" pitchFamily="18" charset="0"/>
                <a:cs typeface="Times New Roman" panose="02020603050405020304" pitchFamily="18" charset="0"/>
              </a:rPr>
              <a:t>AGENDA</a:t>
            </a:r>
          </a:p>
        </p:txBody>
      </p:sp>
      <p:sp>
        <p:nvSpPr>
          <p:cNvPr id="52" name="Rectangle 5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F56E200A-642E-6130-75C4-BD51B20DEE21}"/>
              </a:ext>
            </a:extLst>
          </p:cNvPr>
          <p:cNvPicPr>
            <a:picLocks noChangeAspect="1"/>
          </p:cNvPicPr>
          <p:nvPr/>
        </p:nvPicPr>
        <p:blipFill>
          <a:blip r:embed="rId2"/>
          <a:stretch>
            <a:fillRect/>
          </a:stretch>
        </p:blipFill>
        <p:spPr>
          <a:xfrm>
            <a:off x="7461874" y="2108877"/>
            <a:ext cx="2654533" cy="2654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3907354" y="809245"/>
            <a:ext cx="6966893" cy="5093208"/>
          </a:xfrm>
          <a:prstGeom prst="rect">
            <a:avLst/>
          </a:prstGeom>
        </p:spPr>
      </p:pic>
      <p:sp>
        <p:nvSpPr>
          <p:cNvPr id="2" name="Oval 1">
            <a:extLst>
              <a:ext uri="{FF2B5EF4-FFF2-40B4-BE49-F238E27FC236}">
                <a16:creationId xmlns:a16="http://schemas.microsoft.com/office/drawing/2014/main" id="{C8AAB42F-5581-6000-3F52-7599BBD48840}"/>
              </a:ext>
            </a:extLst>
          </p:cNvPr>
          <p:cNvSpPr/>
          <p:nvPr/>
        </p:nvSpPr>
        <p:spPr>
          <a:xfrm>
            <a:off x="345656" y="2278824"/>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a:p>
            <a:pPr algn="ctr"/>
            <a:r>
              <a:rPr lang="en-US" dirty="0">
                <a:solidFill>
                  <a:schemeClr val="tx1">
                    <a:lumMod val="95000"/>
                    <a:lumOff val="5000"/>
                  </a:schemeClr>
                </a:solidFill>
              </a:rPr>
              <a:t>OF</a:t>
            </a:r>
          </a:p>
          <a:p>
            <a:pPr algn="ctr"/>
            <a:r>
              <a:rPr lang="en-US" dirty="0">
                <a:solidFill>
                  <a:schemeClr val="tx1">
                    <a:lumMod val="95000"/>
                    <a:lumOff val="5000"/>
                  </a:schemeClr>
                </a:solidFill>
              </a:rPr>
              <a:t>CURA</a:t>
            </a:r>
          </a:p>
        </p:txBody>
      </p:sp>
    </p:spTree>
    <p:extLst>
      <p:ext uri="{BB962C8B-B14F-4D97-AF65-F5344CB8AC3E}">
        <p14:creationId xmlns:p14="http://schemas.microsoft.com/office/powerpoint/2010/main" val="248463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151384" y="2143261"/>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ER DIAGRAM</a:t>
            </a:r>
          </a:p>
        </p:txBody>
      </p:sp>
      <p:pic>
        <p:nvPicPr>
          <p:cNvPr id="7" name="Picture 6" descr="Diagram&#10;&#10;Description automatically generated">
            <a:extLst>
              <a:ext uri="{FF2B5EF4-FFF2-40B4-BE49-F238E27FC236}">
                <a16:creationId xmlns:a16="http://schemas.microsoft.com/office/drawing/2014/main" id="{1292591D-65AB-0083-A462-51164F8CFFDC}"/>
              </a:ext>
            </a:extLst>
          </p:cNvPr>
          <p:cNvPicPr>
            <a:picLocks noChangeAspect="1"/>
          </p:cNvPicPr>
          <p:nvPr/>
        </p:nvPicPr>
        <p:blipFill>
          <a:blip r:embed="rId2"/>
          <a:stretch>
            <a:fillRect/>
          </a:stretch>
        </p:blipFill>
        <p:spPr>
          <a:xfrm>
            <a:off x="3607200" y="579120"/>
            <a:ext cx="7986085" cy="5661170"/>
          </a:xfrm>
          <a:prstGeom prst="rect">
            <a:avLst/>
          </a:prstGeom>
        </p:spPr>
      </p:pic>
    </p:spTree>
    <p:extLst>
      <p:ext uri="{BB962C8B-B14F-4D97-AF65-F5344CB8AC3E}">
        <p14:creationId xmlns:p14="http://schemas.microsoft.com/office/powerpoint/2010/main" val="738830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598424" y="204317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STATE DIAGRAM</a:t>
            </a:r>
          </a:p>
        </p:txBody>
      </p:sp>
      <p:pic>
        <p:nvPicPr>
          <p:cNvPr id="7" name="Picture 6" descr="Diagram&#10;&#10;Description automatically generated">
            <a:extLst>
              <a:ext uri="{FF2B5EF4-FFF2-40B4-BE49-F238E27FC236}">
                <a16:creationId xmlns:a16="http://schemas.microsoft.com/office/drawing/2014/main" id="{FBA4396A-45F0-89F2-6D6B-8FD650E0F5F9}"/>
              </a:ext>
            </a:extLst>
          </p:cNvPr>
          <p:cNvPicPr>
            <a:picLocks noChangeAspect="1"/>
          </p:cNvPicPr>
          <p:nvPr/>
        </p:nvPicPr>
        <p:blipFill>
          <a:blip r:embed="rId2"/>
          <a:stretch>
            <a:fillRect/>
          </a:stretch>
        </p:blipFill>
        <p:spPr>
          <a:xfrm>
            <a:off x="4428335" y="580878"/>
            <a:ext cx="6007409" cy="5696243"/>
          </a:xfrm>
          <a:prstGeom prst="rect">
            <a:avLst/>
          </a:prstGeom>
        </p:spPr>
      </p:pic>
    </p:spTree>
    <p:extLst>
      <p:ext uri="{BB962C8B-B14F-4D97-AF65-F5344CB8AC3E}">
        <p14:creationId xmlns:p14="http://schemas.microsoft.com/office/powerpoint/2010/main" val="316555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BAF6859-8AF7-C6B5-60FC-31CBD166BB78}"/>
              </a:ext>
            </a:extLst>
          </p:cNvPr>
          <p:cNvSpPr/>
          <p:nvPr/>
        </p:nvSpPr>
        <p:spPr>
          <a:xfrm>
            <a:off x="939000" y="1992376"/>
            <a:ext cx="2921799"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Dataflow </a:t>
            </a:r>
          </a:p>
          <a:p>
            <a:pPr algn="ctr"/>
            <a:r>
              <a:rPr lang="en-US" dirty="0"/>
              <a:t>Diagram</a:t>
            </a:r>
          </a:p>
          <a:p>
            <a:pPr algn="ctr"/>
            <a:r>
              <a:rPr lang="en-US" dirty="0"/>
              <a:t>Level 0</a:t>
            </a:r>
          </a:p>
        </p:txBody>
      </p:sp>
      <p:pic>
        <p:nvPicPr>
          <p:cNvPr id="14" name="Picture 13" descr="Diagram">
            <a:extLst>
              <a:ext uri="{FF2B5EF4-FFF2-40B4-BE49-F238E27FC236}">
                <a16:creationId xmlns:a16="http://schemas.microsoft.com/office/drawing/2014/main" id="{A01E090E-BC9C-9003-3FD9-93834844D8ED}"/>
              </a:ext>
            </a:extLst>
          </p:cNvPr>
          <p:cNvPicPr>
            <a:picLocks noChangeAspect="1"/>
          </p:cNvPicPr>
          <p:nvPr/>
        </p:nvPicPr>
        <p:blipFill>
          <a:blip r:embed="rId2"/>
          <a:stretch>
            <a:fillRect/>
          </a:stretch>
        </p:blipFill>
        <p:spPr>
          <a:xfrm>
            <a:off x="4566121" y="1201572"/>
            <a:ext cx="6382078" cy="3949903"/>
          </a:xfrm>
          <a:prstGeom prst="rect">
            <a:avLst/>
          </a:prstGeom>
        </p:spPr>
      </p:pic>
    </p:spTree>
    <p:extLst>
      <p:ext uri="{BB962C8B-B14F-4D97-AF65-F5344CB8AC3E}">
        <p14:creationId xmlns:p14="http://schemas.microsoft.com/office/powerpoint/2010/main" val="72244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4">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66">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68">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lgn="l"/>
            <a:r>
              <a:rPr lang="en-US" sz="5000" kern="1200" dirty="0">
                <a:solidFill>
                  <a:srgbClr val="FFFFFF"/>
                </a:solidFill>
                <a:latin typeface="Times New Roman" panose="02020603050405020304" pitchFamily="18" charset="0"/>
                <a:cs typeface="Times New Roman" panose="02020603050405020304" pitchFamily="18" charset="0"/>
              </a:rPr>
              <a:t>SPRINT SUMMARY</a:t>
            </a:r>
          </a:p>
        </p:txBody>
      </p:sp>
      <p:sp>
        <p:nvSpPr>
          <p:cNvPr id="73" name="Rectangle 7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AF087DDC-9CCE-6719-B9CB-15DDA1777B1E}"/>
              </a:ext>
            </a:extLst>
          </p:cNvPr>
          <p:cNvPicPr>
            <a:picLocks noChangeAspect="1"/>
          </p:cNvPicPr>
          <p:nvPr/>
        </p:nvPicPr>
        <p:blipFill>
          <a:blip r:embed="rId2"/>
          <a:stretch>
            <a:fillRect/>
          </a:stretch>
        </p:blipFill>
        <p:spPr>
          <a:xfrm>
            <a:off x="7047895" y="1586922"/>
            <a:ext cx="3482492" cy="3482492"/>
          </a:xfrm>
          <a:prstGeom prst="rect">
            <a:avLst/>
          </a:prstGeom>
        </p:spPr>
      </p:pic>
    </p:spTree>
    <p:extLst>
      <p:ext uri="{BB962C8B-B14F-4D97-AF65-F5344CB8AC3E}">
        <p14:creationId xmlns:p14="http://schemas.microsoft.com/office/powerpoint/2010/main" val="2514911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sp>
        <p:nvSpPr>
          <p:cNvPr id="3" name="Slide Number Placeholder 3">
            <a:extLst>
              <a:ext uri="{FF2B5EF4-FFF2-40B4-BE49-F238E27FC236}">
                <a16:creationId xmlns:a16="http://schemas.microsoft.com/office/drawing/2014/main" id="{5F84F112-F1DA-5A2F-A969-18641DDEF4C7}"/>
              </a:ext>
            </a:extLst>
          </p:cNvPr>
          <p:cNvSpPr txBox="1">
            <a:spLocks/>
          </p:cNvSpPr>
          <p:nvPr/>
        </p:nvSpPr>
        <p:spPr>
          <a:xfrm>
            <a:off x="9202204" y="498117"/>
            <a:ext cx="2303995" cy="2480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A49DFD55-3C28-40EF-9E31-A92D2E4017FF}" type="slidenum">
              <a:rPr lang="en-US" sz="1050" smtClean="0">
                <a:solidFill>
                  <a:prstClr val="white">
                    <a:tint val="75000"/>
                  </a:prstClr>
                </a:solidFill>
                <a:latin typeface="Century Gothic" panose="020B0502020202020204"/>
              </a:rPr>
              <a:pPr defTabSz="457200"/>
              <a:t>25</a:t>
            </a:fld>
            <a:endParaRPr lang="en-US" sz="1050" dirty="0">
              <a:solidFill>
                <a:prstClr val="white">
                  <a:tint val="75000"/>
                </a:prstClr>
              </a:solidFill>
              <a:latin typeface="Century Gothic" panose="020B0502020202020204"/>
            </a:endParaRPr>
          </a:p>
        </p:txBody>
      </p:sp>
      <p:pic>
        <p:nvPicPr>
          <p:cNvPr id="8" name="Picture 7" descr="A picture containing chart&#10;&#10;Description automatically generated">
            <a:extLst>
              <a:ext uri="{FF2B5EF4-FFF2-40B4-BE49-F238E27FC236}">
                <a16:creationId xmlns:a16="http://schemas.microsoft.com/office/drawing/2014/main" id="{E9602BEC-4561-4BF9-4663-D2053325B7AE}"/>
              </a:ext>
            </a:extLst>
          </p:cNvPr>
          <p:cNvPicPr>
            <a:picLocks noChangeAspect="1"/>
          </p:cNvPicPr>
          <p:nvPr/>
        </p:nvPicPr>
        <p:blipFill>
          <a:blip r:embed="rId2"/>
          <a:stretch>
            <a:fillRect/>
          </a:stretch>
        </p:blipFill>
        <p:spPr>
          <a:xfrm>
            <a:off x="302010" y="82109"/>
            <a:ext cx="2940304" cy="1837690"/>
          </a:xfrm>
          <a:prstGeom prst="ellipse">
            <a:avLst/>
          </a:prstGeom>
          <a:ln>
            <a:noFill/>
          </a:ln>
          <a:effectLst>
            <a:softEdge rad="112500"/>
          </a:effectLst>
        </p:spPr>
      </p:pic>
      <p:sp>
        <p:nvSpPr>
          <p:cNvPr id="10" name="Rectangle 9">
            <a:extLst>
              <a:ext uri="{FF2B5EF4-FFF2-40B4-BE49-F238E27FC236}">
                <a16:creationId xmlns:a16="http://schemas.microsoft.com/office/drawing/2014/main" id="{AA893AC5-6C53-F1D7-C571-CCA07264C587}"/>
              </a:ext>
            </a:extLst>
          </p:cNvPr>
          <p:cNvSpPr/>
          <p:nvPr/>
        </p:nvSpPr>
        <p:spPr>
          <a:xfrm>
            <a:off x="302010" y="1966155"/>
            <a:ext cx="276229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1</a:t>
            </a:r>
          </a:p>
        </p:txBody>
      </p:sp>
      <p:graphicFrame>
        <p:nvGraphicFramePr>
          <p:cNvPr id="7" name="Table 6">
            <a:extLst>
              <a:ext uri="{FF2B5EF4-FFF2-40B4-BE49-F238E27FC236}">
                <a16:creationId xmlns:a16="http://schemas.microsoft.com/office/drawing/2014/main" id="{9970CF6E-CB08-DFFE-E743-CAE26E00CE02}"/>
              </a:ext>
            </a:extLst>
          </p:cNvPr>
          <p:cNvGraphicFramePr>
            <a:graphicFrameLocks noGrp="1"/>
          </p:cNvGraphicFramePr>
          <p:nvPr>
            <p:extLst>
              <p:ext uri="{D42A27DB-BD31-4B8C-83A1-F6EECF244321}">
                <p14:modId xmlns:p14="http://schemas.microsoft.com/office/powerpoint/2010/main" val="3760752678"/>
              </p:ext>
            </p:extLst>
          </p:nvPr>
        </p:nvGraphicFramePr>
        <p:xfrm>
          <a:off x="3017520" y="2935841"/>
          <a:ext cx="8600727" cy="3038241"/>
        </p:xfrm>
        <a:graphic>
          <a:graphicData uri="http://schemas.openxmlformats.org/drawingml/2006/table">
            <a:tbl>
              <a:tblPr>
                <a:tableStyleId>{46F890A9-2807-4EBB-B81D-B2AA78EC7F39}</a:tableStyleId>
              </a:tblPr>
              <a:tblGrid>
                <a:gridCol w="861866">
                  <a:extLst>
                    <a:ext uri="{9D8B030D-6E8A-4147-A177-3AD203B41FA5}">
                      <a16:colId xmlns:a16="http://schemas.microsoft.com/office/drawing/2014/main" val="703905723"/>
                    </a:ext>
                  </a:extLst>
                </a:gridCol>
                <a:gridCol w="1048214">
                  <a:extLst>
                    <a:ext uri="{9D8B030D-6E8A-4147-A177-3AD203B41FA5}">
                      <a16:colId xmlns:a16="http://schemas.microsoft.com/office/drawing/2014/main" val="607553763"/>
                    </a:ext>
                  </a:extLst>
                </a:gridCol>
                <a:gridCol w="6690647">
                  <a:extLst>
                    <a:ext uri="{9D8B030D-6E8A-4147-A177-3AD203B41FA5}">
                      <a16:colId xmlns:a16="http://schemas.microsoft.com/office/drawing/2014/main" val="1755794709"/>
                    </a:ext>
                  </a:extLst>
                </a:gridCol>
              </a:tblGrid>
              <a:tr h="83661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b="1" dirty="0">
                          <a:effectLst/>
                        </a:rPr>
                        <a:t>Issue Type</a:t>
                      </a:r>
                      <a:endParaRPr lang="en-US" sz="1600" b="1" dirty="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b="1" u="none" dirty="0">
                          <a:solidFill>
                            <a:schemeClr val="tx1"/>
                          </a:solidFill>
                          <a:effectLst/>
                        </a:rPr>
                        <a:t>Key</a:t>
                      </a:r>
                      <a:endParaRPr lang="en-US" sz="1600" b="1"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b="1" dirty="0">
                          <a:effectLst/>
                        </a:rPr>
                        <a:t>Name</a:t>
                      </a:r>
                      <a:endParaRPr lang="en-US" sz="1600" b="1" dirty="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2347548305"/>
                  </a:ext>
                </a:extLst>
              </a:tr>
              <a:tr h="4403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dirty="0">
                          <a:effectLst/>
                        </a:rPr>
                        <a:t>Task</a:t>
                      </a:r>
                      <a:endParaRPr lang="en-US" sz="1600" dirty="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u="none" dirty="0">
                          <a:solidFill>
                            <a:schemeClr val="tx1"/>
                          </a:solidFill>
                          <a:effectLst/>
                        </a:rPr>
                        <a:t>CURA-4</a:t>
                      </a:r>
                      <a:endParaRPr lang="en-US" sz="1600"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rtl="0" fontAlgn="b"/>
                      <a:r>
                        <a:rPr lang="en-US" sz="1600">
                          <a:effectLst/>
                        </a:rPr>
                        <a:t>Work on deliverable 1 presentation</a:t>
                      </a:r>
                      <a:endParaRPr lang="en-US" sz="160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2968723384"/>
                  </a:ext>
                </a:extLst>
              </a:tr>
              <a:tr h="4403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a:effectLst/>
                        </a:rPr>
                        <a:t>Task</a:t>
                      </a:r>
                      <a:endParaRPr lang="en-US" sz="160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u="none" dirty="0">
                          <a:solidFill>
                            <a:schemeClr val="tx1"/>
                          </a:solidFill>
                          <a:effectLst/>
                        </a:rPr>
                        <a:t>CURA-3</a:t>
                      </a:r>
                      <a:endParaRPr lang="en-US" sz="1600"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rtl="0" fontAlgn="b"/>
                      <a:r>
                        <a:rPr lang="en-US" sz="1600" dirty="0">
                          <a:effectLst/>
                        </a:rPr>
                        <a:t>Establish weekly meetings</a:t>
                      </a:r>
                      <a:endParaRPr lang="en-US" sz="1600" dirty="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3404286264"/>
                  </a:ext>
                </a:extLst>
              </a:tr>
              <a:tr h="4403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a:effectLst/>
                        </a:rPr>
                        <a:t>Task</a:t>
                      </a:r>
                      <a:endParaRPr lang="en-US" sz="160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u="none" dirty="0">
                          <a:solidFill>
                            <a:schemeClr val="tx1"/>
                          </a:solidFill>
                          <a:effectLst/>
                        </a:rPr>
                        <a:t>CURA-5</a:t>
                      </a:r>
                      <a:endParaRPr lang="en-US" sz="1600"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rtl="0" fontAlgn="b"/>
                      <a:r>
                        <a:rPr lang="en-US" sz="1600" dirty="0">
                          <a:effectLst/>
                        </a:rPr>
                        <a:t>Establish team roles</a:t>
                      </a:r>
                      <a:endParaRPr lang="en-US" sz="1600" dirty="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2008503979"/>
                  </a:ext>
                </a:extLst>
              </a:tr>
              <a:tr h="4403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a:effectLst/>
                        </a:rPr>
                        <a:t>Task</a:t>
                      </a:r>
                      <a:endParaRPr lang="en-US" sz="160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u="none" dirty="0">
                          <a:solidFill>
                            <a:schemeClr val="tx1"/>
                          </a:solidFill>
                          <a:effectLst/>
                        </a:rPr>
                        <a:t>CURA-1</a:t>
                      </a:r>
                      <a:endParaRPr lang="en-US" sz="1600"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rtl="0" fontAlgn="b"/>
                      <a:r>
                        <a:rPr lang="en-US" sz="1600" dirty="0">
                          <a:effectLst/>
                        </a:rPr>
                        <a:t>Setup development tools (GitHub and Jira)</a:t>
                      </a:r>
                      <a:endParaRPr lang="en-US" sz="1600" dirty="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888402750"/>
                  </a:ext>
                </a:extLst>
              </a:tr>
              <a:tr h="44032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a:effectLst/>
                        </a:rPr>
                        <a:t>Task</a:t>
                      </a:r>
                      <a:endParaRPr lang="en-US" sz="1600">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rtl="0" fontAlgn="b"/>
                      <a:r>
                        <a:rPr lang="en-US" sz="1600" u="none" dirty="0">
                          <a:solidFill>
                            <a:schemeClr val="tx1"/>
                          </a:solidFill>
                          <a:effectLst/>
                        </a:rPr>
                        <a:t>CURA-2</a:t>
                      </a:r>
                      <a:endParaRPr lang="en-US" sz="1600" u="none" dirty="0">
                        <a:solidFill>
                          <a:schemeClr val="tx1"/>
                        </a:solidFill>
                        <a:effectLst/>
                        <a:latin typeface="Times New Roman" panose="02020603050405020304" pitchFamily="18" charset="0"/>
                        <a:cs typeface="Times New Roman" panose="02020603050405020304" pitchFamily="18" charset="0"/>
                      </a:endParaRPr>
                    </a:p>
                  </a:txBody>
                  <a:tcPr marL="22860" marR="22860" marT="15240" marB="15240" anchor="b"/>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rtl="0" fontAlgn="b"/>
                      <a:r>
                        <a:rPr lang="en-US" sz="1600" dirty="0">
                          <a:effectLst/>
                        </a:rPr>
                        <a:t>Create a significant business application</a:t>
                      </a:r>
                      <a:endParaRPr lang="en-US" sz="1600" dirty="0">
                        <a:effectLst/>
                        <a:latin typeface="Times New Roman" panose="02020603050405020304" pitchFamily="18" charset="0"/>
                        <a:cs typeface="Times New Roman" panose="02020603050405020304" pitchFamily="18" charset="0"/>
                      </a:endParaRPr>
                    </a:p>
                  </a:txBody>
                  <a:tcPr marL="22860" marR="22860" marT="15240" marB="15240" anchor="b"/>
                </a:tc>
                <a:extLst>
                  <a:ext uri="{0D108BD9-81ED-4DB2-BD59-A6C34878D82A}">
                    <a16:rowId xmlns:a16="http://schemas.microsoft.com/office/drawing/2014/main" val="2909128667"/>
                  </a:ext>
                </a:extLst>
              </a:tr>
            </a:tbl>
          </a:graphicData>
        </a:graphic>
      </p:graphicFrame>
    </p:spTree>
    <p:extLst>
      <p:ext uri="{BB962C8B-B14F-4D97-AF65-F5344CB8AC3E}">
        <p14:creationId xmlns:p14="http://schemas.microsoft.com/office/powerpoint/2010/main" val="212378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pic>
        <p:nvPicPr>
          <p:cNvPr id="6" name="Picture 5" descr="A picture containing chart&#10;&#10;Description automatically generated">
            <a:extLst>
              <a:ext uri="{FF2B5EF4-FFF2-40B4-BE49-F238E27FC236}">
                <a16:creationId xmlns:a16="http://schemas.microsoft.com/office/drawing/2014/main" id="{66A56C9F-91AF-4E58-21DA-4463645C72DD}"/>
              </a:ext>
            </a:extLst>
          </p:cNvPr>
          <p:cNvPicPr>
            <a:picLocks noChangeAspect="1"/>
          </p:cNvPicPr>
          <p:nvPr/>
        </p:nvPicPr>
        <p:blipFill>
          <a:blip r:embed="rId2"/>
          <a:stretch>
            <a:fillRect/>
          </a:stretch>
        </p:blipFill>
        <p:spPr>
          <a:xfrm>
            <a:off x="220472" y="4122834"/>
            <a:ext cx="2940304" cy="1837690"/>
          </a:xfrm>
          <a:prstGeom prst="ellipse">
            <a:avLst/>
          </a:prstGeom>
          <a:ln>
            <a:noFill/>
          </a:ln>
          <a:effectLst>
            <a:softEdge rad="112500"/>
          </a:effectLst>
        </p:spPr>
      </p:pic>
      <p:graphicFrame>
        <p:nvGraphicFramePr>
          <p:cNvPr id="16" name="Table 15">
            <a:extLst>
              <a:ext uri="{FF2B5EF4-FFF2-40B4-BE49-F238E27FC236}">
                <a16:creationId xmlns:a16="http://schemas.microsoft.com/office/drawing/2014/main" id="{648FC01D-294C-FE07-AB89-69B24007EEEE}"/>
              </a:ext>
            </a:extLst>
          </p:cNvPr>
          <p:cNvGraphicFramePr>
            <a:graphicFrameLocks noGrp="1"/>
          </p:cNvGraphicFramePr>
          <p:nvPr>
            <p:extLst>
              <p:ext uri="{D42A27DB-BD31-4B8C-83A1-F6EECF244321}">
                <p14:modId xmlns:p14="http://schemas.microsoft.com/office/powerpoint/2010/main" val="2483627057"/>
              </p:ext>
            </p:extLst>
          </p:nvPr>
        </p:nvGraphicFramePr>
        <p:xfrm>
          <a:off x="98552" y="102420"/>
          <a:ext cx="10721242" cy="3880220"/>
        </p:xfrm>
        <a:graphic>
          <a:graphicData uri="http://schemas.openxmlformats.org/drawingml/2006/table">
            <a:tbl>
              <a:tblPr>
                <a:tableStyleId>{46F890A9-2807-4EBB-B81D-B2AA78EC7F39}</a:tableStyleId>
              </a:tblPr>
              <a:tblGrid>
                <a:gridCol w="1123413">
                  <a:extLst>
                    <a:ext uri="{9D8B030D-6E8A-4147-A177-3AD203B41FA5}">
                      <a16:colId xmlns:a16="http://schemas.microsoft.com/office/drawing/2014/main" val="3332271734"/>
                    </a:ext>
                  </a:extLst>
                </a:gridCol>
                <a:gridCol w="1533860">
                  <a:extLst>
                    <a:ext uri="{9D8B030D-6E8A-4147-A177-3AD203B41FA5}">
                      <a16:colId xmlns:a16="http://schemas.microsoft.com/office/drawing/2014/main" val="521720408"/>
                    </a:ext>
                  </a:extLst>
                </a:gridCol>
                <a:gridCol w="6855764">
                  <a:extLst>
                    <a:ext uri="{9D8B030D-6E8A-4147-A177-3AD203B41FA5}">
                      <a16:colId xmlns:a16="http://schemas.microsoft.com/office/drawing/2014/main" val="1119064268"/>
                    </a:ext>
                  </a:extLst>
                </a:gridCol>
                <a:gridCol w="1208205">
                  <a:extLst>
                    <a:ext uri="{9D8B030D-6E8A-4147-A177-3AD203B41FA5}">
                      <a16:colId xmlns:a16="http://schemas.microsoft.com/office/drawing/2014/main" val="2163756817"/>
                    </a:ext>
                  </a:extLst>
                </a:gridCol>
              </a:tblGrid>
              <a:tr h="821173">
                <a:tc>
                  <a:txBody>
                    <a:bodyPr/>
                    <a:lstStyle/>
                    <a:p>
                      <a:r>
                        <a:rPr lang="en-US" sz="1600" b="1" cap="none" spc="0" dirty="0">
                          <a:solidFill>
                            <a:schemeClr val="tx1"/>
                          </a:solidFill>
                          <a:latin typeface="Times New Roman" panose="02020603050405020304" pitchFamily="18" charset="0"/>
                          <a:cs typeface="Times New Roman" panose="02020603050405020304" pitchFamily="18" charset="0"/>
                        </a:rPr>
                        <a:t>Issue Type</a:t>
                      </a:r>
                    </a:p>
                    <a:p>
                      <a:pPr algn="ctr"/>
                      <a:endParaRPr lang="en-US" sz="1600" b="1"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nchor="ctr"/>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 Id</a:t>
                      </a:r>
                    </a:p>
                  </a:txBody>
                  <a:tcPr marL="92339" marR="71030" marT="71030" marB="71030" anchor="ctr"/>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Name</a:t>
                      </a:r>
                    </a:p>
                  </a:txBody>
                  <a:tcPr marL="92339" marR="71030" marT="71030" marB="71030" anchor="ctr"/>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Story Points Estimate</a:t>
                      </a:r>
                    </a:p>
                  </a:txBody>
                  <a:tcPr marL="92339" marR="71030" marT="71030" marB="71030" anchor="ctr"/>
                </a:tc>
                <a:extLst>
                  <a:ext uri="{0D108BD9-81ED-4DB2-BD59-A6C34878D82A}">
                    <a16:rowId xmlns:a16="http://schemas.microsoft.com/office/drawing/2014/main" val="3931314278"/>
                  </a:ext>
                </a:extLst>
              </a:tr>
              <a:tr h="332573">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CURA-10</a:t>
                      </a:r>
                    </a:p>
                  </a:txBody>
                  <a:tcPr marL="92339" marR="71030" marT="71030" marB="710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 patient, I want to register and sign in successfully, so that I can store all my account details.</a:t>
                      </a:r>
                    </a:p>
                    <a:p>
                      <a:endParaRPr lang="en-US" sz="1600"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92339" marR="71030" marT="71030" marB="71030"/>
                </a:tc>
                <a:extLst>
                  <a:ext uri="{0D108BD9-81ED-4DB2-BD59-A6C34878D82A}">
                    <a16:rowId xmlns:a16="http://schemas.microsoft.com/office/drawing/2014/main" val="3986319772"/>
                  </a:ext>
                </a:extLst>
              </a:tr>
              <a:tr h="591961">
                <a:tc>
                  <a:txBody>
                    <a:bodyPr/>
                    <a:lstStyle/>
                    <a:p>
                      <a:r>
                        <a:rPr lang="en-US" sz="1600" cap="none" spc="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CURA-13</a:t>
                      </a:r>
                    </a:p>
                  </a:txBody>
                  <a:tcPr marL="92339" marR="71030" marT="71030" marB="710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 doctor, I want to go-through the appointments list.</a:t>
                      </a:r>
                      <a:endParaRPr lang="en-IN" sz="1600" dirty="0"/>
                    </a:p>
                    <a:p>
                      <a:endParaRPr lang="en-US" sz="1600"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92339" marR="71030" marT="71030" marB="71030"/>
                </a:tc>
                <a:extLst>
                  <a:ext uri="{0D108BD9-81ED-4DB2-BD59-A6C34878D82A}">
                    <a16:rowId xmlns:a16="http://schemas.microsoft.com/office/drawing/2014/main" val="4016161634"/>
                  </a:ext>
                </a:extLst>
              </a:tr>
              <a:tr h="591961">
                <a:tc>
                  <a:txBody>
                    <a:bodyPr/>
                    <a:lstStyle/>
                    <a:p>
                      <a:r>
                        <a:rPr lang="en-US" sz="1600" cap="none" spc="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CURA-15</a:t>
                      </a:r>
                    </a:p>
                  </a:txBody>
                  <a:tcPr marL="92339" marR="71030" marT="71030" marB="7103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As a patient, I want to book an appointment.</a:t>
                      </a:r>
                    </a:p>
                    <a:p>
                      <a:pPr marL="0" algn="l" defTabSz="457200" rtl="0" eaLnBrk="1" latinLnBrk="0" hangingPunct="1"/>
                      <a:endParaRPr lang="en-US" sz="1600" kern="1200" cap="none" spc="0" dirty="0">
                        <a:solidFill>
                          <a:schemeClr val="tx1"/>
                        </a:solidFill>
                        <a:latin typeface="Times New Roman" panose="02020603050405020304" pitchFamily="18" charset="0"/>
                        <a:ea typeface="+mn-ea"/>
                        <a:cs typeface="Times New Roman" panose="02020603050405020304" pitchFamily="18" charset="0"/>
                      </a:endParaRPr>
                    </a:p>
                  </a:txBody>
                  <a:tcPr marL="92339" marR="71030" marT="71030" marB="71030"/>
                </a:tc>
                <a:tc>
                  <a:txBody>
                    <a:bodyPr/>
                    <a:lstStyle/>
                    <a:p>
                      <a:pPr marL="0" algn="ctr" defTabSz="457200" rtl="0" eaLnBrk="1" latinLnBrk="0" hangingPunct="1"/>
                      <a:r>
                        <a:rPr lang="en-US" sz="1600" kern="1200" cap="none" spc="0" dirty="0">
                          <a:solidFill>
                            <a:schemeClr val="tx1"/>
                          </a:solidFill>
                          <a:latin typeface="Times New Roman" panose="02020603050405020304" pitchFamily="18" charset="0"/>
                          <a:ea typeface="+mn-ea"/>
                          <a:cs typeface="Times New Roman" panose="02020603050405020304" pitchFamily="18" charset="0"/>
                        </a:rPr>
                        <a:t>3</a:t>
                      </a:r>
                    </a:p>
                  </a:txBody>
                  <a:tcPr marL="92339" marR="71030" marT="71030" marB="71030"/>
                </a:tc>
                <a:extLst>
                  <a:ext uri="{0D108BD9-81ED-4DB2-BD59-A6C34878D82A}">
                    <a16:rowId xmlns:a16="http://schemas.microsoft.com/office/drawing/2014/main" val="194497663"/>
                  </a:ext>
                </a:extLst>
              </a:tr>
              <a:tr h="8211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latin typeface="Times New Roman" panose="02020603050405020304" pitchFamily="18" charset="0"/>
                          <a:cs typeface="Times New Roman" panose="02020603050405020304" pitchFamily="18" charset="0"/>
                        </a:rPr>
                        <a:t>Story</a:t>
                      </a:r>
                    </a:p>
                    <a:p>
                      <a:endParaRPr lang="en-US" sz="1600"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CURA-16</a:t>
                      </a:r>
                    </a:p>
                  </a:txBody>
                  <a:tcPr marL="92339" marR="71030" marT="71030" marB="710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 an admin, I should be able to access and manage all the data and modify according to requirements.</a:t>
                      </a:r>
                    </a:p>
                    <a:p>
                      <a:endParaRPr lang="en-US" sz="1600"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5</a:t>
                      </a:r>
                    </a:p>
                  </a:txBody>
                  <a:tcPr marL="92339" marR="71030" marT="71030" marB="71030"/>
                </a:tc>
                <a:extLst>
                  <a:ext uri="{0D108BD9-81ED-4DB2-BD59-A6C34878D82A}">
                    <a16:rowId xmlns:a16="http://schemas.microsoft.com/office/drawing/2014/main" val="3260693185"/>
                  </a:ext>
                </a:extLst>
              </a:tr>
            </a:tbl>
          </a:graphicData>
        </a:graphic>
      </p:graphicFrame>
      <p:pic>
        <p:nvPicPr>
          <p:cNvPr id="23" name="Picture 22">
            <a:extLst>
              <a:ext uri="{FF2B5EF4-FFF2-40B4-BE49-F238E27FC236}">
                <a16:creationId xmlns:a16="http://schemas.microsoft.com/office/drawing/2014/main" id="{301A9126-4E31-9584-3E8A-8AC7110F5DB9}"/>
              </a:ext>
            </a:extLst>
          </p:cNvPr>
          <p:cNvPicPr>
            <a:picLocks noChangeAspect="1"/>
          </p:cNvPicPr>
          <p:nvPr/>
        </p:nvPicPr>
        <p:blipFill>
          <a:blip r:embed="rId3"/>
          <a:stretch>
            <a:fillRect/>
          </a:stretch>
        </p:blipFill>
        <p:spPr>
          <a:xfrm>
            <a:off x="4647770" y="4183251"/>
            <a:ext cx="6172024" cy="2542252"/>
          </a:xfrm>
          <a:prstGeom prst="rect">
            <a:avLst/>
          </a:prstGeom>
        </p:spPr>
      </p:pic>
      <p:sp>
        <p:nvSpPr>
          <p:cNvPr id="24" name="Rectangle 23">
            <a:extLst>
              <a:ext uri="{FF2B5EF4-FFF2-40B4-BE49-F238E27FC236}">
                <a16:creationId xmlns:a16="http://schemas.microsoft.com/office/drawing/2014/main" id="{0164651F-784C-9FDB-4AA9-BABF4D09E480}"/>
              </a:ext>
            </a:extLst>
          </p:cNvPr>
          <p:cNvSpPr/>
          <p:nvPr/>
        </p:nvSpPr>
        <p:spPr>
          <a:xfrm>
            <a:off x="268984" y="5771508"/>
            <a:ext cx="276229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2</a:t>
            </a:r>
          </a:p>
        </p:txBody>
      </p:sp>
    </p:spTree>
    <p:extLst>
      <p:ext uri="{BB962C8B-B14F-4D97-AF65-F5344CB8AC3E}">
        <p14:creationId xmlns:p14="http://schemas.microsoft.com/office/powerpoint/2010/main" val="688534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pic>
        <p:nvPicPr>
          <p:cNvPr id="6" name="Picture 5" descr="A picture containing chart&#10;&#10;Description automatically generated">
            <a:extLst>
              <a:ext uri="{FF2B5EF4-FFF2-40B4-BE49-F238E27FC236}">
                <a16:creationId xmlns:a16="http://schemas.microsoft.com/office/drawing/2014/main" id="{66A56C9F-91AF-4E58-21DA-4463645C72DD}"/>
              </a:ext>
            </a:extLst>
          </p:cNvPr>
          <p:cNvPicPr>
            <a:picLocks noChangeAspect="1"/>
          </p:cNvPicPr>
          <p:nvPr/>
        </p:nvPicPr>
        <p:blipFill>
          <a:blip r:embed="rId2"/>
          <a:stretch>
            <a:fillRect/>
          </a:stretch>
        </p:blipFill>
        <p:spPr>
          <a:xfrm>
            <a:off x="220472" y="4122834"/>
            <a:ext cx="2940304" cy="1837690"/>
          </a:xfrm>
          <a:prstGeom prst="ellipse">
            <a:avLst/>
          </a:prstGeom>
          <a:ln>
            <a:noFill/>
          </a:ln>
          <a:effectLst>
            <a:softEdge rad="112500"/>
          </a:effectLst>
        </p:spPr>
      </p:pic>
      <p:sp>
        <p:nvSpPr>
          <p:cNvPr id="2" name="Rectangle 1">
            <a:extLst>
              <a:ext uri="{FF2B5EF4-FFF2-40B4-BE49-F238E27FC236}">
                <a16:creationId xmlns:a16="http://schemas.microsoft.com/office/drawing/2014/main" id="{05DFC1F8-0435-8BE4-69D9-6A87CBF62312}"/>
              </a:ext>
            </a:extLst>
          </p:cNvPr>
          <p:cNvSpPr/>
          <p:nvPr/>
        </p:nvSpPr>
        <p:spPr>
          <a:xfrm>
            <a:off x="508615" y="5832250"/>
            <a:ext cx="276229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3</a:t>
            </a:r>
          </a:p>
        </p:txBody>
      </p:sp>
      <p:graphicFrame>
        <p:nvGraphicFramePr>
          <p:cNvPr id="3" name="Table 2">
            <a:extLst>
              <a:ext uri="{FF2B5EF4-FFF2-40B4-BE49-F238E27FC236}">
                <a16:creationId xmlns:a16="http://schemas.microsoft.com/office/drawing/2014/main" id="{E8D216CB-9D06-C2B3-4F99-0CA1F581ECE1}"/>
              </a:ext>
            </a:extLst>
          </p:cNvPr>
          <p:cNvGraphicFramePr>
            <a:graphicFrameLocks noGrp="1"/>
          </p:cNvGraphicFramePr>
          <p:nvPr>
            <p:extLst>
              <p:ext uri="{D42A27DB-BD31-4B8C-83A1-F6EECF244321}">
                <p14:modId xmlns:p14="http://schemas.microsoft.com/office/powerpoint/2010/main" val="3157067286"/>
              </p:ext>
            </p:extLst>
          </p:nvPr>
        </p:nvGraphicFramePr>
        <p:xfrm>
          <a:off x="508615" y="102420"/>
          <a:ext cx="9224083" cy="3088577"/>
        </p:xfrm>
        <a:graphic>
          <a:graphicData uri="http://schemas.openxmlformats.org/drawingml/2006/table">
            <a:tbl>
              <a:tblPr>
                <a:tableStyleId>{46F890A9-2807-4EBB-B81D-B2AA78EC7F39}</a:tableStyleId>
              </a:tblPr>
              <a:tblGrid>
                <a:gridCol w="762808">
                  <a:extLst>
                    <a:ext uri="{9D8B030D-6E8A-4147-A177-3AD203B41FA5}">
                      <a16:colId xmlns:a16="http://schemas.microsoft.com/office/drawing/2014/main" val="1395853956"/>
                    </a:ext>
                  </a:extLst>
                </a:gridCol>
                <a:gridCol w="1318794">
                  <a:extLst>
                    <a:ext uri="{9D8B030D-6E8A-4147-A177-3AD203B41FA5}">
                      <a16:colId xmlns:a16="http://schemas.microsoft.com/office/drawing/2014/main" val="912078230"/>
                    </a:ext>
                  </a:extLst>
                </a:gridCol>
                <a:gridCol w="5679440">
                  <a:extLst>
                    <a:ext uri="{9D8B030D-6E8A-4147-A177-3AD203B41FA5}">
                      <a16:colId xmlns:a16="http://schemas.microsoft.com/office/drawing/2014/main" val="3797590305"/>
                    </a:ext>
                  </a:extLst>
                </a:gridCol>
                <a:gridCol w="1463041">
                  <a:extLst>
                    <a:ext uri="{9D8B030D-6E8A-4147-A177-3AD203B41FA5}">
                      <a16:colId xmlns:a16="http://schemas.microsoft.com/office/drawing/2014/main" val="367260683"/>
                    </a:ext>
                  </a:extLst>
                </a:gridCol>
              </a:tblGrid>
              <a:tr h="623343">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Issue </a:t>
                      </a:r>
                    </a:p>
                    <a:p>
                      <a:pPr algn="ctr"/>
                      <a:r>
                        <a:rPr lang="en-US" sz="1600" b="1" cap="none" spc="0" dirty="0">
                          <a:solidFill>
                            <a:schemeClr val="tx1"/>
                          </a:solidFill>
                          <a:latin typeface="Times New Roman" panose="02020603050405020304" pitchFamily="18" charset="0"/>
                          <a:cs typeface="Times New Roman" panose="02020603050405020304" pitchFamily="18" charset="0"/>
                        </a:rPr>
                        <a:t>Type</a:t>
                      </a:r>
                    </a:p>
                  </a:txBody>
                  <a:tcPr marL="50391" marR="71985" marT="68325" marB="68325" anchor="b"/>
                </a:tc>
                <a:tc>
                  <a:txBody>
                    <a:bodyPr/>
                    <a:lstStyle/>
                    <a:p>
                      <a:pPr algn="ctr"/>
                      <a:r>
                        <a:rPr lang="en-US" sz="1600" b="1" cap="none" spc="0">
                          <a:solidFill>
                            <a:schemeClr val="tx1"/>
                          </a:solidFill>
                          <a:latin typeface="Times New Roman" panose="02020603050405020304" pitchFamily="18" charset="0"/>
                          <a:cs typeface="Times New Roman" panose="02020603050405020304" pitchFamily="18" charset="0"/>
                        </a:rPr>
                        <a:t> Id</a:t>
                      </a:r>
                    </a:p>
                  </a:txBody>
                  <a:tcPr marL="50391" marR="71985" marT="68325" marB="68325" anchor="b"/>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Name</a:t>
                      </a:r>
                    </a:p>
                  </a:txBody>
                  <a:tcPr marL="50391" marR="71985" marT="68325" marB="68325" anchor="b"/>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Story Points Estimate</a:t>
                      </a:r>
                    </a:p>
                  </a:txBody>
                  <a:tcPr marL="50391" marR="71985" marT="68325" marB="68325" anchor="b"/>
                </a:tc>
                <a:extLst>
                  <a:ext uri="{0D108BD9-81ED-4DB2-BD59-A6C34878D82A}">
                    <a16:rowId xmlns:a16="http://schemas.microsoft.com/office/drawing/2014/main" val="176029691"/>
                  </a:ext>
                </a:extLst>
              </a:tr>
              <a:tr h="849712">
                <a:tc>
                  <a:txBody>
                    <a:bodyPr/>
                    <a:lstStyle/>
                    <a:p>
                      <a:pPr algn="ctr"/>
                      <a:r>
                        <a:rPr lang="en-US" sz="1600" cap="none" spc="0">
                          <a:solidFill>
                            <a:schemeClr val="tx1"/>
                          </a:solidFill>
                          <a:latin typeface="Times New Roman" panose="02020603050405020304" pitchFamily="18" charset="0"/>
                          <a:cs typeface="Times New Roman" panose="02020603050405020304" pitchFamily="18" charset="0"/>
                        </a:rPr>
                        <a:t>Story</a:t>
                      </a:r>
                    </a:p>
                  </a:txBody>
                  <a:tcPr marL="50391" marR="71985" marT="68325" marB="68325"/>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CURA-12</a:t>
                      </a:r>
                    </a:p>
                  </a:txBody>
                  <a:tcPr marL="50391" marR="71985" marT="68325" marB="68325"/>
                </a:tc>
                <a:tc>
                  <a:txBody>
                    <a:bodyPr/>
                    <a:lstStyle/>
                    <a:p>
                      <a:pPr algn="l"/>
                      <a:r>
                        <a:rPr lang="en-US" sz="1600" cap="none" spc="0" dirty="0">
                          <a:solidFill>
                            <a:schemeClr val="tx1"/>
                          </a:solidFill>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txBody>
                  <a:tcPr marL="50391" marR="71985" marT="68325" marB="68325"/>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50391" marR="71985" marT="68325" marB="68325"/>
                </a:tc>
                <a:extLst>
                  <a:ext uri="{0D108BD9-81ED-4DB2-BD59-A6C34878D82A}">
                    <a16:rowId xmlns:a16="http://schemas.microsoft.com/office/drawing/2014/main" val="2658833452"/>
                  </a:ext>
                </a:extLst>
              </a:tr>
              <a:tr h="764823">
                <a:tc>
                  <a:txBody>
                    <a:bodyPr/>
                    <a:lstStyle/>
                    <a:p>
                      <a:pPr algn="ctr"/>
                      <a:r>
                        <a:rPr lang="en-US" sz="1600" cap="none" spc="0">
                          <a:solidFill>
                            <a:schemeClr val="tx1"/>
                          </a:solidFill>
                          <a:latin typeface="Times New Roman" panose="02020603050405020304" pitchFamily="18" charset="0"/>
                          <a:cs typeface="Times New Roman" panose="02020603050405020304" pitchFamily="18" charset="0"/>
                        </a:rPr>
                        <a:t>Story</a:t>
                      </a:r>
                    </a:p>
                  </a:txBody>
                  <a:tcPr marL="50391" marR="71985" marT="68325" marB="68325"/>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CURA-14</a:t>
                      </a:r>
                    </a:p>
                  </a:txBody>
                  <a:tcPr marL="50391" marR="71985" marT="68325" marB="68325"/>
                </a:tc>
                <a:tc>
                  <a:txBody>
                    <a:bodyPr/>
                    <a:lstStyle/>
                    <a:p>
                      <a:pPr algn="l"/>
                      <a:r>
                        <a:rPr lang="en-US" sz="1600" cap="none" spc="0" dirty="0">
                          <a:solidFill>
                            <a:schemeClr val="tx1"/>
                          </a:solidFill>
                          <a:latin typeface="Times New Roman" panose="02020603050405020304" pitchFamily="18" charset="0"/>
                          <a:cs typeface="Times New Roman" panose="02020603050405020304" pitchFamily="18" charset="0"/>
                        </a:rPr>
                        <a:t>As an Admin, I want to navigate to the billing section to check whether the bills produced are accurate or not.</a:t>
                      </a:r>
                    </a:p>
                  </a:txBody>
                  <a:tcPr marL="50391" marR="71985" marT="68325" marB="68325"/>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5</a:t>
                      </a:r>
                    </a:p>
                  </a:txBody>
                  <a:tcPr marL="50391" marR="71985" marT="68325" marB="68325"/>
                </a:tc>
                <a:extLst>
                  <a:ext uri="{0D108BD9-81ED-4DB2-BD59-A6C34878D82A}">
                    <a16:rowId xmlns:a16="http://schemas.microsoft.com/office/drawing/2014/main" val="703829344"/>
                  </a:ext>
                </a:extLst>
              </a:tr>
              <a:tr h="849712">
                <a:tc>
                  <a:txBody>
                    <a:bodyPr/>
                    <a:lstStyle/>
                    <a:p>
                      <a:pPr algn="ctr"/>
                      <a:r>
                        <a:rPr lang="en-US" sz="1600" cap="none" spc="0">
                          <a:solidFill>
                            <a:schemeClr val="tx1"/>
                          </a:solidFill>
                          <a:latin typeface="Times New Roman" panose="02020603050405020304" pitchFamily="18" charset="0"/>
                          <a:cs typeface="Times New Roman" panose="02020603050405020304" pitchFamily="18" charset="0"/>
                        </a:rPr>
                        <a:t>Story</a:t>
                      </a:r>
                    </a:p>
                  </a:txBody>
                  <a:tcPr marL="50391" marR="71985" marT="68325" marB="68325"/>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CURA-15</a:t>
                      </a:r>
                    </a:p>
                  </a:txBody>
                  <a:tcPr marL="50391" marR="71985" marT="68325" marB="68325"/>
                </a:tc>
                <a:tc>
                  <a:txBody>
                    <a:bodyPr/>
                    <a:lstStyle/>
                    <a:p>
                      <a:pPr marL="0" algn="l" defTabSz="457200" rtl="0" eaLnBrk="1" latinLnBrk="0" hangingPunct="1"/>
                      <a:r>
                        <a:rPr lang="en-US" sz="1600" kern="1200" cap="none" spc="0" dirty="0">
                          <a:solidFill>
                            <a:schemeClr val="tx1"/>
                          </a:solidFill>
                          <a:latin typeface="Times New Roman" panose="02020603050405020304" pitchFamily="18" charset="0"/>
                          <a:cs typeface="Times New Roman" panose="02020603050405020304" pitchFamily="18" charset="0"/>
                        </a:rPr>
                        <a:t>As a Staff, I want to check room availability and manage rooms according to requirements.</a:t>
                      </a:r>
                      <a:endParaRPr lang="en-US" sz="1600" kern="1200" cap="none" spc="0" dirty="0">
                        <a:solidFill>
                          <a:schemeClr val="tx1"/>
                        </a:solidFill>
                        <a:latin typeface="Times New Roman" panose="02020603050405020304" pitchFamily="18" charset="0"/>
                        <a:ea typeface="+mn-ea"/>
                        <a:cs typeface="Times New Roman" panose="02020603050405020304" pitchFamily="18" charset="0"/>
                      </a:endParaRPr>
                    </a:p>
                  </a:txBody>
                  <a:tcPr marL="50391" marR="71985" marT="68325" marB="68325"/>
                </a:tc>
                <a:tc>
                  <a:txBody>
                    <a:bodyPr/>
                    <a:lstStyle/>
                    <a:p>
                      <a:pPr marL="0" algn="ctr" defTabSz="457200" rtl="0" eaLnBrk="1" latinLnBrk="0" hangingPunct="1"/>
                      <a:r>
                        <a:rPr lang="en-US" sz="1600" kern="1200" cap="none" spc="0" dirty="0">
                          <a:solidFill>
                            <a:schemeClr val="tx1"/>
                          </a:solidFill>
                          <a:latin typeface="Times New Roman" panose="02020603050405020304" pitchFamily="18" charset="0"/>
                          <a:ea typeface="+mn-ea"/>
                          <a:cs typeface="Times New Roman" panose="02020603050405020304" pitchFamily="18" charset="0"/>
                        </a:rPr>
                        <a:t>3</a:t>
                      </a:r>
                    </a:p>
                  </a:txBody>
                  <a:tcPr marL="50391" marR="71985" marT="68325" marB="68325"/>
                </a:tc>
                <a:extLst>
                  <a:ext uri="{0D108BD9-81ED-4DB2-BD59-A6C34878D82A}">
                    <a16:rowId xmlns:a16="http://schemas.microsoft.com/office/drawing/2014/main" val="3008606886"/>
                  </a:ext>
                </a:extLst>
              </a:tr>
            </a:tbl>
          </a:graphicData>
        </a:graphic>
      </p:graphicFrame>
      <p:graphicFrame>
        <p:nvGraphicFramePr>
          <p:cNvPr id="5" name="Chart 4">
            <a:extLst>
              <a:ext uri="{FF2B5EF4-FFF2-40B4-BE49-F238E27FC236}">
                <a16:creationId xmlns:a16="http://schemas.microsoft.com/office/drawing/2014/main" id="{D1E845CC-1971-D454-C31B-70E5B1C331F4}"/>
              </a:ext>
            </a:extLst>
          </p:cNvPr>
          <p:cNvGraphicFramePr>
            <a:graphicFrameLocks/>
          </p:cNvGraphicFramePr>
          <p:nvPr>
            <p:extLst>
              <p:ext uri="{D42A27DB-BD31-4B8C-83A1-F6EECF244321}">
                <p14:modId xmlns:p14="http://schemas.microsoft.com/office/powerpoint/2010/main" val="1739908706"/>
              </p:ext>
            </p:extLst>
          </p:nvPr>
        </p:nvGraphicFramePr>
        <p:xfrm>
          <a:off x="4043680" y="3522282"/>
          <a:ext cx="7046105" cy="3335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3571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pic>
        <p:nvPicPr>
          <p:cNvPr id="6" name="Picture 5" descr="A picture containing chart&#10;&#10;Description automatically generated">
            <a:extLst>
              <a:ext uri="{FF2B5EF4-FFF2-40B4-BE49-F238E27FC236}">
                <a16:creationId xmlns:a16="http://schemas.microsoft.com/office/drawing/2014/main" id="{66A56C9F-91AF-4E58-21DA-4463645C72DD}"/>
              </a:ext>
            </a:extLst>
          </p:cNvPr>
          <p:cNvPicPr>
            <a:picLocks noChangeAspect="1"/>
          </p:cNvPicPr>
          <p:nvPr/>
        </p:nvPicPr>
        <p:blipFill>
          <a:blip r:embed="rId2"/>
          <a:stretch>
            <a:fillRect/>
          </a:stretch>
        </p:blipFill>
        <p:spPr>
          <a:xfrm>
            <a:off x="220472" y="4122834"/>
            <a:ext cx="2940304" cy="1837690"/>
          </a:xfrm>
          <a:prstGeom prst="ellipse">
            <a:avLst/>
          </a:prstGeom>
          <a:ln>
            <a:noFill/>
          </a:ln>
          <a:effectLst>
            <a:softEdge rad="112500"/>
          </a:effectLst>
        </p:spPr>
      </p:pic>
      <p:sp>
        <p:nvSpPr>
          <p:cNvPr id="12" name="Rectangle 11">
            <a:extLst>
              <a:ext uri="{FF2B5EF4-FFF2-40B4-BE49-F238E27FC236}">
                <a16:creationId xmlns:a16="http://schemas.microsoft.com/office/drawing/2014/main" id="{3452CDD7-59FD-F84D-DF77-9A6FDC64D44B}"/>
              </a:ext>
            </a:extLst>
          </p:cNvPr>
          <p:cNvSpPr/>
          <p:nvPr/>
        </p:nvSpPr>
        <p:spPr>
          <a:xfrm>
            <a:off x="461080" y="5710535"/>
            <a:ext cx="276229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4</a:t>
            </a:r>
          </a:p>
        </p:txBody>
      </p:sp>
      <p:graphicFrame>
        <p:nvGraphicFramePr>
          <p:cNvPr id="13" name="Table 12">
            <a:extLst>
              <a:ext uri="{FF2B5EF4-FFF2-40B4-BE49-F238E27FC236}">
                <a16:creationId xmlns:a16="http://schemas.microsoft.com/office/drawing/2014/main" id="{E7AB760D-02D6-A5AA-C20D-5DD9ABCC898E}"/>
              </a:ext>
            </a:extLst>
          </p:cNvPr>
          <p:cNvGraphicFramePr>
            <a:graphicFrameLocks noGrp="1"/>
          </p:cNvGraphicFramePr>
          <p:nvPr/>
        </p:nvGraphicFramePr>
        <p:xfrm>
          <a:off x="132225" y="100554"/>
          <a:ext cx="10210048" cy="4022280"/>
        </p:xfrm>
        <a:graphic>
          <a:graphicData uri="http://schemas.openxmlformats.org/drawingml/2006/table">
            <a:tbl>
              <a:tblPr>
                <a:tableStyleId>{46F890A9-2807-4EBB-B81D-B2AA78EC7F39}</a:tableStyleId>
              </a:tblPr>
              <a:tblGrid>
                <a:gridCol w="1333551">
                  <a:extLst>
                    <a:ext uri="{9D8B030D-6E8A-4147-A177-3AD203B41FA5}">
                      <a16:colId xmlns:a16="http://schemas.microsoft.com/office/drawing/2014/main" val="2184807182"/>
                    </a:ext>
                  </a:extLst>
                </a:gridCol>
                <a:gridCol w="1197022">
                  <a:extLst>
                    <a:ext uri="{9D8B030D-6E8A-4147-A177-3AD203B41FA5}">
                      <a16:colId xmlns:a16="http://schemas.microsoft.com/office/drawing/2014/main" val="1203872200"/>
                    </a:ext>
                  </a:extLst>
                </a:gridCol>
                <a:gridCol w="6528878">
                  <a:extLst>
                    <a:ext uri="{9D8B030D-6E8A-4147-A177-3AD203B41FA5}">
                      <a16:colId xmlns:a16="http://schemas.microsoft.com/office/drawing/2014/main" val="1725811333"/>
                    </a:ext>
                  </a:extLst>
                </a:gridCol>
                <a:gridCol w="1150597">
                  <a:extLst>
                    <a:ext uri="{9D8B030D-6E8A-4147-A177-3AD203B41FA5}">
                      <a16:colId xmlns:a16="http://schemas.microsoft.com/office/drawing/2014/main" val="1420922197"/>
                    </a:ext>
                  </a:extLst>
                </a:gridCol>
              </a:tblGrid>
              <a:tr h="572277">
                <a:tc>
                  <a:txBody>
                    <a:bodyPr/>
                    <a:lstStyle/>
                    <a:p>
                      <a:r>
                        <a:rPr lang="en-US" sz="1600" b="1" cap="none" spc="0" dirty="0">
                          <a:solidFill>
                            <a:schemeClr val="tx1"/>
                          </a:solidFill>
                          <a:latin typeface="Times New Roman" panose="02020603050405020304" pitchFamily="18" charset="0"/>
                          <a:cs typeface="Times New Roman" panose="02020603050405020304" pitchFamily="18" charset="0"/>
                        </a:rPr>
                        <a:t>Issue Type</a:t>
                      </a:r>
                    </a:p>
                    <a:p>
                      <a:pPr algn="ctr"/>
                      <a:endParaRPr lang="en-US" sz="1600" b="1"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nchor="ctr"/>
                </a:tc>
                <a:tc>
                  <a:txBody>
                    <a:bodyPr/>
                    <a:lstStyle/>
                    <a:p>
                      <a:pPr algn="ctr"/>
                      <a:r>
                        <a:rPr lang="en-US" sz="1600" b="1" cap="none" spc="0">
                          <a:solidFill>
                            <a:schemeClr val="tx1"/>
                          </a:solidFill>
                          <a:latin typeface="Times New Roman" panose="02020603050405020304" pitchFamily="18" charset="0"/>
                          <a:cs typeface="Times New Roman" panose="02020603050405020304" pitchFamily="18" charset="0"/>
                        </a:rPr>
                        <a:t> Id</a:t>
                      </a:r>
                    </a:p>
                  </a:txBody>
                  <a:tcPr marL="92339" marR="71030" marT="71030" marB="71030" anchor="ctr"/>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Name</a:t>
                      </a:r>
                    </a:p>
                  </a:txBody>
                  <a:tcPr marL="92339" marR="71030" marT="71030" marB="71030" anchor="ctr"/>
                </a:tc>
                <a:tc>
                  <a:txBody>
                    <a:bodyPr/>
                    <a:lstStyle/>
                    <a:p>
                      <a:pPr algn="ctr"/>
                      <a:r>
                        <a:rPr lang="en-US" sz="1600" b="1" cap="none" spc="0" dirty="0">
                          <a:solidFill>
                            <a:schemeClr val="tx1"/>
                          </a:solidFill>
                          <a:latin typeface="Times New Roman" panose="02020603050405020304" pitchFamily="18" charset="0"/>
                          <a:cs typeface="Times New Roman" panose="02020603050405020304" pitchFamily="18" charset="0"/>
                        </a:rPr>
                        <a:t>Story Points Estimate</a:t>
                      </a:r>
                    </a:p>
                  </a:txBody>
                  <a:tcPr marL="92339" marR="71030" marT="71030" marB="71030" anchor="ctr"/>
                </a:tc>
                <a:extLst>
                  <a:ext uri="{0D108BD9-81ED-4DB2-BD59-A6C34878D82A}">
                    <a16:rowId xmlns:a16="http://schemas.microsoft.com/office/drawing/2014/main" val="505405996"/>
                  </a:ext>
                </a:extLst>
              </a:tr>
              <a:tr h="477525">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CURA-16</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As a Patient , I would like to update my profile </a:t>
                      </a:r>
                      <a:r>
                        <a:rPr lang="en-US" sz="1600" u="none" strike="noStrike" cap="none" spc="0" dirty="0">
                          <a:solidFill>
                            <a:schemeClr val="tx1"/>
                          </a:solidFill>
                          <a:effectLst/>
                          <a:latin typeface="Times New Roman" panose="02020603050405020304" pitchFamily="18" charset="0"/>
                          <a:cs typeface="Times New Roman" panose="02020603050405020304" pitchFamily="18" charset="0"/>
                        </a:rPr>
                        <a:t>so that I can update my Name, Address, and Phone No. in it.</a:t>
                      </a:r>
                      <a:endParaRPr lang="en-US" sz="1600" cap="none" spc="0" dirty="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92339" marR="71030" marT="71030" marB="71030"/>
                </a:tc>
                <a:extLst>
                  <a:ext uri="{0D108BD9-81ED-4DB2-BD59-A6C34878D82A}">
                    <a16:rowId xmlns:a16="http://schemas.microsoft.com/office/drawing/2014/main" val="1726788310"/>
                  </a:ext>
                </a:extLst>
              </a:tr>
              <a:tr h="572277">
                <a:tc>
                  <a:txBody>
                    <a:bodyPr/>
                    <a:lstStyle/>
                    <a:p>
                      <a:r>
                        <a:rPr lang="en-US" sz="1600" cap="none" spc="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CURA-18</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As a Patient , I would like to book an appointment with a specific doctor so that will be easy to find solution for my problem.</a:t>
                      </a: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92339" marR="71030" marT="71030" marB="71030"/>
                </a:tc>
                <a:extLst>
                  <a:ext uri="{0D108BD9-81ED-4DB2-BD59-A6C34878D82A}">
                    <a16:rowId xmlns:a16="http://schemas.microsoft.com/office/drawing/2014/main" val="3181422993"/>
                  </a:ext>
                </a:extLst>
              </a:tr>
              <a:tr h="572277">
                <a:tc>
                  <a:txBody>
                    <a:bodyPr/>
                    <a:lstStyle/>
                    <a:p>
                      <a:r>
                        <a:rPr lang="en-US" sz="1600" cap="none" spc="0">
                          <a:solidFill>
                            <a:schemeClr val="tx1"/>
                          </a:solidFill>
                          <a:latin typeface="Times New Roman" panose="02020603050405020304" pitchFamily="18" charset="0"/>
                          <a:cs typeface="Times New Roman" panose="02020603050405020304" pitchFamily="18" charset="0"/>
                        </a:rPr>
                        <a:t>Story</a:t>
                      </a:r>
                    </a:p>
                  </a:txBody>
                  <a:tcPr marL="92339" marR="71030" marT="71030" marB="71030"/>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CURA-20</a:t>
                      </a:r>
                    </a:p>
                  </a:txBody>
                  <a:tcPr marL="92339" marR="71030" marT="71030" marB="71030"/>
                </a:tc>
                <a:tc>
                  <a:txBody>
                    <a:bodyPr/>
                    <a:lstStyle/>
                    <a:p>
                      <a:pPr marL="0" algn="l" defTabSz="457200" rtl="0" eaLnBrk="1" latinLnBrk="0" hangingPunct="1"/>
                      <a:r>
                        <a:rPr lang="en-US" sz="1600" kern="1200" cap="none" spc="0" dirty="0">
                          <a:solidFill>
                            <a:schemeClr val="tx1"/>
                          </a:solidFill>
                          <a:latin typeface="Times New Roman" panose="02020603050405020304" pitchFamily="18" charset="0"/>
                          <a:cs typeface="Times New Roman" panose="02020603050405020304" pitchFamily="18" charset="0"/>
                        </a:rPr>
                        <a:t>As a Patient, I would like to have a landing page that det ails all the advantages of the platform in order to encourage me to sign up.</a:t>
                      </a:r>
                      <a:endParaRPr lang="en-US" sz="1600" kern="1200" cap="none" spc="0" dirty="0">
                        <a:solidFill>
                          <a:schemeClr val="tx1"/>
                        </a:solidFill>
                        <a:latin typeface="Times New Roman" panose="02020603050405020304" pitchFamily="18" charset="0"/>
                        <a:ea typeface="+mn-ea"/>
                        <a:cs typeface="Times New Roman" panose="02020603050405020304" pitchFamily="18" charset="0"/>
                      </a:endParaRPr>
                    </a:p>
                  </a:txBody>
                  <a:tcPr marL="92339" marR="71030" marT="71030" marB="71030"/>
                </a:tc>
                <a:tc>
                  <a:txBody>
                    <a:bodyPr/>
                    <a:lstStyle/>
                    <a:p>
                      <a:pPr marL="0" algn="ctr" defTabSz="457200" rtl="0" eaLnBrk="1" latinLnBrk="0" hangingPunct="1"/>
                      <a:r>
                        <a:rPr lang="en-US" sz="1600" kern="1200" cap="none" spc="0" dirty="0">
                          <a:solidFill>
                            <a:schemeClr val="tx1"/>
                          </a:solidFill>
                          <a:latin typeface="Times New Roman" panose="02020603050405020304" pitchFamily="18" charset="0"/>
                          <a:ea typeface="+mn-ea"/>
                          <a:cs typeface="Times New Roman" panose="02020603050405020304" pitchFamily="18" charset="0"/>
                        </a:rPr>
                        <a:t>3</a:t>
                      </a:r>
                    </a:p>
                  </a:txBody>
                  <a:tcPr marL="92339" marR="71030" marT="71030" marB="71030"/>
                </a:tc>
                <a:extLst>
                  <a:ext uri="{0D108BD9-81ED-4DB2-BD59-A6C34878D82A}">
                    <a16:rowId xmlns:a16="http://schemas.microsoft.com/office/drawing/2014/main" val="621450277"/>
                  </a:ext>
                </a:extLst>
              </a:tr>
              <a:tr h="5722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latin typeface="Times New Roman" panose="02020603050405020304" pitchFamily="18" charset="0"/>
                          <a:cs typeface="Times New Roman" panose="02020603050405020304" pitchFamily="18" charset="0"/>
                        </a:rPr>
                        <a:t>Story</a:t>
                      </a:r>
                    </a:p>
                    <a:p>
                      <a:endParaRPr lang="en-US" sz="1600" cap="none" spc="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r>
                        <a:rPr lang="en-US" sz="1600" cap="none" spc="0">
                          <a:solidFill>
                            <a:schemeClr val="tx1"/>
                          </a:solidFill>
                          <a:latin typeface="Times New Roman" panose="02020603050405020304" pitchFamily="18" charset="0"/>
                          <a:cs typeface="Times New Roman" panose="02020603050405020304" pitchFamily="18" charset="0"/>
                        </a:rPr>
                        <a:t>CURA-25</a:t>
                      </a: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As a Doctor , I want to see appointment list so that I will get an idea how many patients book an appointment through portal.</a:t>
                      </a: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3</a:t>
                      </a:r>
                    </a:p>
                  </a:txBody>
                  <a:tcPr marL="92339" marR="71030" marT="71030" marB="71030"/>
                </a:tc>
                <a:extLst>
                  <a:ext uri="{0D108BD9-81ED-4DB2-BD59-A6C34878D82A}">
                    <a16:rowId xmlns:a16="http://schemas.microsoft.com/office/drawing/2014/main" val="2933238542"/>
                  </a:ext>
                </a:extLst>
              </a:tr>
              <a:tr h="305525">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Task</a:t>
                      </a:r>
                    </a:p>
                  </a:txBody>
                  <a:tcPr marL="92339" marR="71030" marT="71030" marB="7103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latin typeface="Times New Roman" panose="02020603050405020304" pitchFamily="18" charset="0"/>
                          <a:cs typeface="Times New Roman" panose="02020603050405020304" pitchFamily="18" charset="0"/>
                        </a:rPr>
                        <a:t>CURA-26</a:t>
                      </a:r>
                    </a:p>
                    <a:p>
                      <a:endParaRPr lang="en-US" sz="1600" cap="none" spc="0">
                        <a:solidFill>
                          <a:schemeClr val="tx1"/>
                        </a:solidFill>
                        <a:latin typeface="Times New Roman" panose="02020603050405020304" pitchFamily="18" charset="0"/>
                        <a:cs typeface="Times New Roman" panose="02020603050405020304" pitchFamily="18" charset="0"/>
                      </a:endParaRPr>
                    </a:p>
                  </a:txBody>
                  <a:tcPr marL="92339" marR="71030" marT="71030" marB="71030"/>
                </a:tc>
                <a:tc>
                  <a:txBody>
                    <a:bodyPr/>
                    <a:lstStyle/>
                    <a:p>
                      <a:r>
                        <a:rPr lang="en-US" sz="1600" cap="none" spc="0" dirty="0">
                          <a:solidFill>
                            <a:schemeClr val="tx1"/>
                          </a:solidFill>
                          <a:latin typeface="Times New Roman" panose="02020603050405020304" pitchFamily="18" charset="0"/>
                          <a:cs typeface="Times New Roman" panose="02020603050405020304" pitchFamily="18" charset="0"/>
                        </a:rPr>
                        <a:t>Final Technical Paper</a:t>
                      </a:r>
                    </a:p>
                  </a:txBody>
                  <a:tcPr marL="92339" marR="71030" marT="71030" marB="71030"/>
                </a:tc>
                <a:tc>
                  <a:txBody>
                    <a:bodyPr/>
                    <a:lstStyle/>
                    <a:p>
                      <a:pPr algn="ctr"/>
                      <a:r>
                        <a:rPr lang="en-US" sz="1600" cap="none" spc="0" dirty="0">
                          <a:solidFill>
                            <a:schemeClr val="tx1"/>
                          </a:solidFill>
                          <a:latin typeface="Times New Roman" panose="02020603050405020304" pitchFamily="18" charset="0"/>
                          <a:cs typeface="Times New Roman" panose="02020603050405020304" pitchFamily="18" charset="0"/>
                        </a:rPr>
                        <a:t>5</a:t>
                      </a:r>
                    </a:p>
                  </a:txBody>
                  <a:tcPr marL="92339" marR="71030" marT="71030" marB="71030"/>
                </a:tc>
                <a:extLst>
                  <a:ext uri="{0D108BD9-81ED-4DB2-BD59-A6C34878D82A}">
                    <a16:rowId xmlns:a16="http://schemas.microsoft.com/office/drawing/2014/main" val="2341432521"/>
                  </a:ext>
                </a:extLst>
              </a:tr>
            </a:tbl>
          </a:graphicData>
        </a:graphic>
      </p:graphicFrame>
      <p:graphicFrame>
        <p:nvGraphicFramePr>
          <p:cNvPr id="14" name="Chart 13">
            <a:extLst>
              <a:ext uri="{FF2B5EF4-FFF2-40B4-BE49-F238E27FC236}">
                <a16:creationId xmlns:a16="http://schemas.microsoft.com/office/drawing/2014/main" id="{2C6CA72F-0E9C-373C-3FA5-D7484BD64D30}"/>
              </a:ext>
            </a:extLst>
          </p:cNvPr>
          <p:cNvGraphicFramePr>
            <a:graphicFrameLocks/>
          </p:cNvGraphicFramePr>
          <p:nvPr>
            <p:extLst>
              <p:ext uri="{D42A27DB-BD31-4B8C-83A1-F6EECF244321}">
                <p14:modId xmlns:p14="http://schemas.microsoft.com/office/powerpoint/2010/main" val="3505200518"/>
              </p:ext>
            </p:extLst>
          </p:nvPr>
        </p:nvGraphicFramePr>
        <p:xfrm>
          <a:off x="5057168" y="4246415"/>
          <a:ext cx="5580352" cy="25110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320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778986073"/>
              </p:ext>
            </p:extLst>
          </p:nvPr>
        </p:nvGraphicFramePr>
        <p:xfrm>
          <a:off x="149646" y="182146"/>
          <a:ext cx="9052558" cy="2817153"/>
        </p:xfrm>
        <a:graphic>
          <a:graphicData uri="http://schemas.openxmlformats.org/drawingml/2006/table">
            <a:tbl>
              <a:tblPr>
                <a:tableStyleId>{46F890A9-2807-4EBB-B81D-B2AA78EC7F39}</a:tableStyleId>
              </a:tblPr>
              <a:tblGrid>
                <a:gridCol w="809708">
                  <a:extLst>
                    <a:ext uri="{9D8B030D-6E8A-4147-A177-3AD203B41FA5}">
                      <a16:colId xmlns:a16="http://schemas.microsoft.com/office/drawing/2014/main" val="2431643798"/>
                    </a:ext>
                  </a:extLst>
                </a:gridCol>
                <a:gridCol w="1255526">
                  <a:extLst>
                    <a:ext uri="{9D8B030D-6E8A-4147-A177-3AD203B41FA5}">
                      <a16:colId xmlns:a16="http://schemas.microsoft.com/office/drawing/2014/main" val="611363021"/>
                    </a:ext>
                  </a:extLst>
                </a:gridCol>
                <a:gridCol w="4924369">
                  <a:extLst>
                    <a:ext uri="{9D8B030D-6E8A-4147-A177-3AD203B41FA5}">
                      <a16:colId xmlns:a16="http://schemas.microsoft.com/office/drawing/2014/main" val="3141220176"/>
                    </a:ext>
                  </a:extLst>
                </a:gridCol>
                <a:gridCol w="2062955">
                  <a:extLst>
                    <a:ext uri="{9D8B030D-6E8A-4147-A177-3AD203B41FA5}">
                      <a16:colId xmlns:a16="http://schemas.microsoft.com/office/drawing/2014/main" val="2859450301"/>
                    </a:ext>
                  </a:extLst>
                </a:gridCol>
              </a:tblGrid>
              <a:tr h="724197">
                <a:tc>
                  <a:txBody>
                    <a:bodyPr/>
                    <a:lstStyle/>
                    <a:p>
                      <a:pPr algn="ctr"/>
                      <a:r>
                        <a:rPr lang="en-US" sz="1600" b="1" dirty="0">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600" b="1" dirty="0">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6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600" b="1" dirty="0">
                          <a:latin typeface="Times New Roman" panose="02020603050405020304" pitchFamily="18" charset="0"/>
                          <a:cs typeface="Times New Roman" panose="02020603050405020304" pitchFamily="18" charset="0"/>
                        </a:rPr>
                        <a:t>Story Points</a:t>
                      </a:r>
                    </a:p>
                    <a:p>
                      <a:pPr algn="ctr"/>
                      <a:r>
                        <a:rPr lang="en-US" sz="1600" b="1" dirty="0">
                          <a:latin typeface="Times New Roman" panose="02020603050405020304" pitchFamily="18" charset="0"/>
                          <a:cs typeface="Times New Roman" panose="02020603050405020304" pitchFamily="18" charset="0"/>
                        </a:rPr>
                        <a:t>Estimate</a:t>
                      </a:r>
                    </a:p>
                  </a:txBody>
                  <a:tcPr marL="146261" marR="146261" marT="73130" marB="73130"/>
                </a:tc>
                <a:extLst>
                  <a:ext uri="{0D108BD9-81ED-4DB2-BD59-A6C34878D82A}">
                    <a16:rowId xmlns:a16="http://schemas.microsoft.com/office/drawing/2014/main" val="745558882"/>
                  </a:ext>
                </a:extLst>
              </a:tr>
              <a:tr h="517585">
                <a:tc>
                  <a:txBody>
                    <a:bodyPr/>
                    <a:lstStyle/>
                    <a:p>
                      <a:pPr algn="ctr"/>
                      <a:r>
                        <a:rPr lang="en-US" sz="16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600" b="0" u="none" strike="noStrike">
                          <a:solidFill>
                            <a:srgbClr val="000000"/>
                          </a:solidFill>
                          <a:effectLst/>
                          <a:latin typeface="Times New Roman" panose="02020603050405020304" pitchFamily="18" charset="0"/>
                          <a:cs typeface="Times New Roman" panose="02020603050405020304" pitchFamily="18" charset="0"/>
                        </a:rPr>
                        <a:t>CURA - 39</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 patient, I want to able to search on the app, so that I can find the necessary information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6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511547716"/>
                  </a:ext>
                </a:extLst>
              </a:tr>
              <a:tr h="833694">
                <a:tc>
                  <a:txBody>
                    <a:bodyPr/>
                    <a:lstStyle/>
                    <a:p>
                      <a:pPr algn="ctr"/>
                      <a:r>
                        <a:rPr lang="en-US" sz="16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600" b="0" u="none" strike="noStrike">
                          <a:solidFill>
                            <a:srgbClr val="000000"/>
                          </a:solidFill>
                          <a:effectLst/>
                          <a:latin typeface="Times New Roman" panose="02020603050405020304" pitchFamily="18" charset="0"/>
                          <a:cs typeface="Times New Roman" panose="02020603050405020304" pitchFamily="18" charset="0"/>
                        </a:rPr>
                        <a:t>CURA - 40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 patient,  I want to update my profile and  also upload reports so that doctor can know the patient condition.</a:t>
                      </a:r>
                      <a:br>
                        <a:rPr lang="en-US" sz="1600" b="0" u="none" strike="noStrike" dirty="0">
                          <a:solidFill>
                            <a:srgbClr val="000000"/>
                          </a:solidFill>
                          <a:effectLst/>
                          <a:latin typeface="Times New Roman" panose="02020603050405020304" pitchFamily="18" charset="0"/>
                          <a:cs typeface="Times New Roman" panose="02020603050405020304" pitchFamily="18" charset="0"/>
                        </a:rPr>
                      </a:b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6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640533794"/>
                  </a:ext>
                </a:extLst>
              </a:tr>
              <a:tr h="627083">
                <a:tc>
                  <a:txBody>
                    <a:bodyPr/>
                    <a:lstStyle/>
                    <a:p>
                      <a:pPr algn="ctr"/>
                      <a:r>
                        <a:rPr lang="en-US" sz="16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600" b="0" u="none" strike="noStrike">
                          <a:solidFill>
                            <a:srgbClr val="000000"/>
                          </a:solidFill>
                          <a:effectLst/>
                          <a:latin typeface="Times New Roman" panose="02020603050405020304" pitchFamily="18" charset="0"/>
                          <a:cs typeface="Times New Roman" panose="02020603050405020304" pitchFamily="18" charset="0"/>
                        </a:rPr>
                        <a:t>CURA - 41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want to see all the doctor's list in the application so that, I can manage the system according to my need.</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600" dirty="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934701776"/>
                  </a:ext>
                </a:extLst>
              </a:tr>
            </a:tbl>
          </a:graphicData>
        </a:graphic>
      </p:graphicFrame>
      <p:pic>
        <p:nvPicPr>
          <p:cNvPr id="23" name="Picture 22" descr="Logo&#10;&#10;Description automatically generated">
            <a:extLst>
              <a:ext uri="{FF2B5EF4-FFF2-40B4-BE49-F238E27FC236}">
                <a16:creationId xmlns:a16="http://schemas.microsoft.com/office/drawing/2014/main" id="{2F5F7F66-89E1-EB38-65A3-D3CEAC98E2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17420" y="4794963"/>
            <a:ext cx="498397" cy="498397"/>
          </a:xfrm>
          <a:prstGeom prst="rect">
            <a:avLst/>
          </a:prstGeom>
        </p:spPr>
      </p:pic>
      <p:sp>
        <p:nvSpPr>
          <p:cNvPr id="3" name="Slide Number Placeholder 3">
            <a:extLst>
              <a:ext uri="{FF2B5EF4-FFF2-40B4-BE49-F238E27FC236}">
                <a16:creationId xmlns:a16="http://schemas.microsoft.com/office/drawing/2014/main" id="{5F84F112-F1DA-5A2F-A969-18641DDEF4C7}"/>
              </a:ext>
            </a:extLst>
          </p:cNvPr>
          <p:cNvSpPr txBox="1">
            <a:spLocks/>
          </p:cNvSpPr>
          <p:nvPr/>
        </p:nvSpPr>
        <p:spPr>
          <a:xfrm>
            <a:off x="9202204" y="498117"/>
            <a:ext cx="2303995" cy="2480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A49DFD55-3C28-40EF-9E31-A92D2E4017FF}" type="slidenum">
              <a:rPr lang="en-US" sz="1050" smtClean="0">
                <a:solidFill>
                  <a:prstClr val="white">
                    <a:tint val="75000"/>
                  </a:prstClr>
                </a:solidFill>
                <a:latin typeface="Century Gothic" panose="020B0502020202020204"/>
              </a:rPr>
              <a:pPr defTabSz="457200"/>
              <a:t>29</a:t>
            </a:fld>
            <a:endParaRPr lang="en-US" sz="1050" dirty="0">
              <a:solidFill>
                <a:prstClr val="white">
                  <a:tint val="75000"/>
                </a:prstClr>
              </a:solidFill>
              <a:latin typeface="Century Gothic" panose="020B0502020202020204"/>
            </a:endParaRPr>
          </a:p>
        </p:txBody>
      </p:sp>
      <p:pic>
        <p:nvPicPr>
          <p:cNvPr id="5" name="Content Placeholder 6">
            <a:extLst>
              <a:ext uri="{FF2B5EF4-FFF2-40B4-BE49-F238E27FC236}">
                <a16:creationId xmlns:a16="http://schemas.microsoft.com/office/drawing/2014/main" id="{3BA18B17-9641-49FC-9CCD-FFDB9D287051}"/>
              </a:ext>
            </a:extLst>
          </p:cNvPr>
          <p:cNvPicPr>
            <a:picLocks noChangeAspect="1"/>
          </p:cNvPicPr>
          <p:nvPr/>
        </p:nvPicPr>
        <p:blipFill>
          <a:blip r:embed="rId4"/>
          <a:stretch>
            <a:fillRect/>
          </a:stretch>
        </p:blipFill>
        <p:spPr>
          <a:xfrm>
            <a:off x="4410975" y="3272566"/>
            <a:ext cx="6749930" cy="3389056"/>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E9602BEC-4561-4BF9-4663-D2053325B7AE}"/>
              </a:ext>
            </a:extLst>
          </p:cNvPr>
          <p:cNvPicPr>
            <a:picLocks noChangeAspect="1"/>
          </p:cNvPicPr>
          <p:nvPr/>
        </p:nvPicPr>
        <p:blipFill>
          <a:blip r:embed="rId5"/>
          <a:stretch>
            <a:fillRect/>
          </a:stretch>
        </p:blipFill>
        <p:spPr>
          <a:xfrm>
            <a:off x="820928" y="3780790"/>
            <a:ext cx="2940304" cy="1837690"/>
          </a:xfrm>
          <a:prstGeom prst="ellipse">
            <a:avLst/>
          </a:prstGeom>
          <a:ln>
            <a:noFill/>
          </a:ln>
          <a:effectLst>
            <a:softEdge rad="112500"/>
          </a:effectLst>
        </p:spPr>
      </p:pic>
      <p:sp>
        <p:nvSpPr>
          <p:cNvPr id="10" name="Rectangle 9">
            <a:extLst>
              <a:ext uri="{FF2B5EF4-FFF2-40B4-BE49-F238E27FC236}">
                <a16:creationId xmlns:a16="http://schemas.microsoft.com/office/drawing/2014/main" id="{AA893AC5-6C53-F1D7-C571-CCA07264C587}"/>
              </a:ext>
            </a:extLst>
          </p:cNvPr>
          <p:cNvSpPr/>
          <p:nvPr/>
        </p:nvSpPr>
        <p:spPr>
          <a:xfrm>
            <a:off x="1005447" y="5476641"/>
            <a:ext cx="281359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5</a:t>
            </a:r>
          </a:p>
        </p:txBody>
      </p:sp>
    </p:spTree>
    <p:extLst>
      <p:ext uri="{BB962C8B-B14F-4D97-AF65-F5344CB8AC3E}">
        <p14:creationId xmlns:p14="http://schemas.microsoft.com/office/powerpoint/2010/main" val="143389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75360" y="0"/>
            <a:ext cx="2570480" cy="1143804"/>
          </a:xfrm>
        </p:spPr>
        <p:txBody>
          <a:bodyPr>
            <a:normAutofit/>
          </a:bodyPr>
          <a:lstStyle/>
          <a:p>
            <a:r>
              <a:rPr lang="en-US" sz="4500" dirty="0">
                <a:latin typeface="Times New Roman" panose="02020603050405020304" pitchFamily="18" charset="0"/>
                <a:cs typeface="Times New Roman" panose="02020603050405020304" pitchFamily="18" charset="0"/>
              </a:rPr>
              <a:t>Agenda</a:t>
            </a:r>
          </a:p>
        </p:txBody>
      </p:sp>
      <p:graphicFrame>
        <p:nvGraphicFramePr>
          <p:cNvPr id="10" name="Content Placeholder 7">
            <a:extLst>
              <a:ext uri="{FF2B5EF4-FFF2-40B4-BE49-F238E27FC236}">
                <a16:creationId xmlns:a16="http://schemas.microsoft.com/office/drawing/2014/main" id="{AD4F4146-CD28-C343-33E2-44ECDBC725C0}"/>
              </a:ext>
            </a:extLst>
          </p:cNvPr>
          <p:cNvGraphicFramePr>
            <a:graphicFrameLocks noGrp="1"/>
          </p:cNvGraphicFramePr>
          <p:nvPr>
            <p:ph idx="1"/>
            <p:extLst>
              <p:ext uri="{D42A27DB-BD31-4B8C-83A1-F6EECF244321}">
                <p14:modId xmlns:p14="http://schemas.microsoft.com/office/powerpoint/2010/main" val="549161766"/>
              </p:ext>
            </p:extLst>
          </p:nvPr>
        </p:nvGraphicFramePr>
        <p:xfrm>
          <a:off x="5148212" y="825034"/>
          <a:ext cx="5913120" cy="502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A874C361-61A8-12D4-741E-9F594BD6C2B4}"/>
              </a:ext>
            </a:extLst>
          </p:cNvPr>
          <p:cNvPicPr>
            <a:picLocks noChangeAspect="1"/>
          </p:cNvPicPr>
          <p:nvPr/>
        </p:nvPicPr>
        <p:blipFill>
          <a:blip r:embed="rId7"/>
          <a:stretch>
            <a:fillRect/>
          </a:stretch>
        </p:blipFill>
        <p:spPr>
          <a:xfrm>
            <a:off x="1130668" y="1432560"/>
            <a:ext cx="3073985" cy="3895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pic>
        <p:nvPicPr>
          <p:cNvPr id="23" name="Picture 22" descr="Logo&#10;&#10;Description automatically generated">
            <a:extLst>
              <a:ext uri="{FF2B5EF4-FFF2-40B4-BE49-F238E27FC236}">
                <a16:creationId xmlns:a16="http://schemas.microsoft.com/office/drawing/2014/main" id="{2F5F7F66-89E1-EB38-65A3-D3CEAC98E21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17420" y="4794963"/>
            <a:ext cx="498397" cy="498397"/>
          </a:xfrm>
          <a:prstGeom prst="rect">
            <a:avLst/>
          </a:prstGeom>
        </p:spPr>
      </p:pic>
      <p:sp>
        <p:nvSpPr>
          <p:cNvPr id="3" name="Slide Number Placeholder 3">
            <a:extLst>
              <a:ext uri="{FF2B5EF4-FFF2-40B4-BE49-F238E27FC236}">
                <a16:creationId xmlns:a16="http://schemas.microsoft.com/office/drawing/2014/main" id="{5F84F112-F1DA-5A2F-A969-18641DDEF4C7}"/>
              </a:ext>
            </a:extLst>
          </p:cNvPr>
          <p:cNvSpPr txBox="1">
            <a:spLocks/>
          </p:cNvSpPr>
          <p:nvPr/>
        </p:nvSpPr>
        <p:spPr>
          <a:xfrm>
            <a:off x="9202204" y="498117"/>
            <a:ext cx="2303995" cy="24800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A49DFD55-3C28-40EF-9E31-A92D2E4017FF}" type="slidenum">
              <a:rPr lang="en-US" sz="1050" smtClean="0">
                <a:solidFill>
                  <a:prstClr val="white">
                    <a:tint val="75000"/>
                  </a:prstClr>
                </a:solidFill>
                <a:latin typeface="Century Gothic" panose="020B0502020202020204"/>
              </a:rPr>
              <a:pPr defTabSz="457200"/>
              <a:t>30</a:t>
            </a:fld>
            <a:endParaRPr lang="en-US" sz="1050" dirty="0">
              <a:solidFill>
                <a:prstClr val="white">
                  <a:tint val="75000"/>
                </a:prstClr>
              </a:solidFill>
              <a:latin typeface="Century Gothic" panose="020B0502020202020204"/>
            </a:endParaRPr>
          </a:p>
        </p:txBody>
      </p:sp>
      <p:pic>
        <p:nvPicPr>
          <p:cNvPr id="8" name="Picture 7" descr="A picture containing chart&#10;&#10;Description automatically generated">
            <a:extLst>
              <a:ext uri="{FF2B5EF4-FFF2-40B4-BE49-F238E27FC236}">
                <a16:creationId xmlns:a16="http://schemas.microsoft.com/office/drawing/2014/main" id="{E9602BEC-4561-4BF9-4663-D2053325B7AE}"/>
              </a:ext>
            </a:extLst>
          </p:cNvPr>
          <p:cNvPicPr>
            <a:picLocks noChangeAspect="1"/>
          </p:cNvPicPr>
          <p:nvPr/>
        </p:nvPicPr>
        <p:blipFill>
          <a:blip r:embed="rId4"/>
          <a:stretch>
            <a:fillRect/>
          </a:stretch>
        </p:blipFill>
        <p:spPr>
          <a:xfrm>
            <a:off x="820928" y="3780790"/>
            <a:ext cx="2940304" cy="1837690"/>
          </a:xfrm>
          <a:prstGeom prst="ellipse">
            <a:avLst/>
          </a:prstGeom>
          <a:ln>
            <a:noFill/>
          </a:ln>
          <a:effectLst>
            <a:softEdge rad="112500"/>
          </a:effectLst>
        </p:spPr>
      </p:pic>
      <p:sp>
        <p:nvSpPr>
          <p:cNvPr id="10" name="Rectangle 9">
            <a:extLst>
              <a:ext uri="{FF2B5EF4-FFF2-40B4-BE49-F238E27FC236}">
                <a16:creationId xmlns:a16="http://schemas.microsoft.com/office/drawing/2014/main" id="{AA893AC5-6C53-F1D7-C571-CCA07264C587}"/>
              </a:ext>
            </a:extLst>
          </p:cNvPr>
          <p:cNvSpPr/>
          <p:nvPr/>
        </p:nvSpPr>
        <p:spPr>
          <a:xfrm>
            <a:off x="1031095" y="5476641"/>
            <a:ext cx="276229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SPRINT 6</a:t>
            </a:r>
          </a:p>
        </p:txBody>
      </p:sp>
      <p:graphicFrame>
        <p:nvGraphicFramePr>
          <p:cNvPr id="2" name="Table 1">
            <a:extLst>
              <a:ext uri="{FF2B5EF4-FFF2-40B4-BE49-F238E27FC236}">
                <a16:creationId xmlns:a16="http://schemas.microsoft.com/office/drawing/2014/main" id="{FE61CE28-D6B4-C07E-E352-E7FDC6B139E6}"/>
              </a:ext>
            </a:extLst>
          </p:cNvPr>
          <p:cNvGraphicFramePr>
            <a:graphicFrameLocks noGrp="1"/>
          </p:cNvGraphicFramePr>
          <p:nvPr>
            <p:extLst>
              <p:ext uri="{D42A27DB-BD31-4B8C-83A1-F6EECF244321}">
                <p14:modId xmlns:p14="http://schemas.microsoft.com/office/powerpoint/2010/main" val="3182013983"/>
              </p:ext>
            </p:extLst>
          </p:nvPr>
        </p:nvGraphicFramePr>
        <p:xfrm>
          <a:off x="268015" y="36830"/>
          <a:ext cx="9383986" cy="3743960"/>
        </p:xfrm>
        <a:graphic>
          <a:graphicData uri="http://schemas.openxmlformats.org/drawingml/2006/table">
            <a:tbl>
              <a:tblPr>
                <a:tableStyleId>{46F890A9-2807-4EBB-B81D-B2AA78EC7F39}</a:tableStyleId>
              </a:tblPr>
              <a:tblGrid>
                <a:gridCol w="1063067">
                  <a:extLst>
                    <a:ext uri="{9D8B030D-6E8A-4147-A177-3AD203B41FA5}">
                      <a16:colId xmlns:a16="http://schemas.microsoft.com/office/drawing/2014/main" val="1424064834"/>
                    </a:ext>
                  </a:extLst>
                </a:gridCol>
                <a:gridCol w="1582242">
                  <a:extLst>
                    <a:ext uri="{9D8B030D-6E8A-4147-A177-3AD203B41FA5}">
                      <a16:colId xmlns:a16="http://schemas.microsoft.com/office/drawing/2014/main" val="2662726964"/>
                    </a:ext>
                  </a:extLst>
                </a:gridCol>
                <a:gridCol w="5513115">
                  <a:extLst>
                    <a:ext uri="{9D8B030D-6E8A-4147-A177-3AD203B41FA5}">
                      <a16:colId xmlns:a16="http://schemas.microsoft.com/office/drawing/2014/main" val="3968000006"/>
                    </a:ext>
                  </a:extLst>
                </a:gridCol>
                <a:gridCol w="1225562">
                  <a:extLst>
                    <a:ext uri="{9D8B030D-6E8A-4147-A177-3AD203B41FA5}">
                      <a16:colId xmlns:a16="http://schemas.microsoft.com/office/drawing/2014/main" val="1598768008"/>
                    </a:ext>
                  </a:extLst>
                </a:gridCol>
              </a:tblGrid>
              <a:tr h="448921">
                <a:tc>
                  <a:txBody>
                    <a:bodyPr/>
                    <a:lstStyle/>
                    <a:p>
                      <a:pPr algn="ctr"/>
                      <a:r>
                        <a:rPr lang="en-US" sz="1400" b="1" dirty="0"/>
                        <a:t>Issue Type</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t>Key</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t>Summary</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b="1" dirty="0"/>
                        <a:t>Story Points</a:t>
                      </a:r>
                    </a:p>
                    <a:p>
                      <a:pPr algn="ctr"/>
                      <a:r>
                        <a:rPr lang="en-US" sz="1400" b="1" dirty="0"/>
                        <a:t>Estimate</a:t>
                      </a:r>
                      <a:endParaRPr lang="en-US" sz="1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30704350"/>
                  </a:ext>
                </a:extLst>
              </a:tr>
              <a:tr h="560051">
                <a:tc>
                  <a:txBody>
                    <a:bodyPr/>
                    <a:lstStyle/>
                    <a:p>
                      <a:pPr algn="ctr"/>
                      <a:r>
                        <a:rPr lang="en-US" sz="1400" dirty="0"/>
                        <a:t>Story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fontAlgn="t"/>
                      <a:r>
                        <a:rPr lang="en-US" sz="1400" b="0" u="none" strike="noStrike" dirty="0">
                          <a:solidFill>
                            <a:srgbClr val="000000"/>
                          </a:solidFill>
                          <a:effectLst/>
                        </a:rPr>
                        <a:t>CURA – 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rtl="0" fontAlgn="ctr"/>
                      <a:r>
                        <a:rPr lang="en-US" sz="1400" b="0" dirty="0">
                          <a:effectLst/>
                        </a:rPr>
                        <a:t>As a Patient, I want to submit my symptoms/previous history documents in the portal for assessment so that I may receive a accurate determination .</a:t>
                      </a:r>
                    </a:p>
                    <a:p>
                      <a:pPr algn="l" fontAlgn="t"/>
                      <a:r>
                        <a:rPr lang="en-US" sz="1400" b="0" u="none" strike="noStrike" dirty="0">
                          <a:solidFill>
                            <a:srgbClr val="000000"/>
                          </a:solidFill>
                          <a:effectLst/>
                        </a:rPr>
                        <a: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073241817"/>
                  </a:ext>
                </a:extLst>
              </a:tr>
              <a:tr h="0">
                <a:tc>
                  <a:txBody>
                    <a:bodyPr/>
                    <a:lstStyle/>
                    <a:p>
                      <a:pPr algn="ctr"/>
                      <a:r>
                        <a:rPr lang="en-US" sz="1400" dirty="0"/>
                        <a:t>Story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fontAlgn="t"/>
                      <a:r>
                        <a:rPr lang="en-US" sz="1400" b="0" u="none" strike="noStrike" dirty="0">
                          <a:solidFill>
                            <a:srgbClr val="000000"/>
                          </a:solidFill>
                          <a:effectLst/>
                        </a:rPr>
                        <a:t>CURA - 30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rPr>
                        <a:t>As a Patient,  I want to confirm whether my appointment with the doctor is set up or no so that I can have an idea about my appointment with doctor.</a:t>
                      </a:r>
                      <a:br>
                        <a:rPr lang="en-US" sz="1400" kern="1200" dirty="0">
                          <a:solidFill>
                            <a:schemeClr val="dk1"/>
                          </a:solidFill>
                        </a:rPr>
                      </a:br>
                      <a:endParaRPr lang="en-US" sz="1400" kern="1200" dirty="0">
                        <a:solidFill>
                          <a:schemeClr val="dk1"/>
                        </a:solidFill>
                      </a:endParaRPr>
                    </a:p>
                    <a:p>
                      <a:pPr algn="l" fontAlgn="t"/>
                      <a:br>
                        <a:rPr lang="en-US" sz="1400" b="0" u="none" strike="noStrike" dirty="0">
                          <a:solidFill>
                            <a:srgbClr val="000000"/>
                          </a:solidFill>
                          <a:effectLst/>
                        </a:rPr>
                      </a:b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2743864953"/>
                  </a:ext>
                </a:extLst>
              </a:tr>
              <a:tr h="744901">
                <a:tc>
                  <a:txBody>
                    <a:bodyPr/>
                    <a:lstStyle/>
                    <a:p>
                      <a:pPr algn="ctr"/>
                      <a:r>
                        <a:rPr lang="en-US" sz="1400" dirty="0"/>
                        <a:t>Story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fontAlgn="t"/>
                      <a:r>
                        <a:rPr lang="en-US" sz="1400" b="0" u="none" strike="noStrike" dirty="0">
                          <a:solidFill>
                            <a:srgbClr val="000000"/>
                          </a:solidFill>
                          <a:effectLst/>
                        </a:rPr>
                        <a:t>CURA - 33</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As a Pathologist, I want to know whether samples of the patient are correctly entered or no, so that there is no confusion with patient's details with others.</a:t>
                      </a:r>
                    </a:p>
                    <a:p>
                      <a:pPr algn="l"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3791967518"/>
                  </a:ext>
                </a:extLst>
              </a:tr>
              <a:tr h="560051">
                <a:tc>
                  <a:txBody>
                    <a:bodyPr/>
                    <a:lstStyle/>
                    <a:p>
                      <a:pPr algn="ctr"/>
                      <a:r>
                        <a:rPr lang="en-US" sz="1400" dirty="0"/>
                        <a:t>Story</a:t>
                      </a:r>
                      <a:endParaRPr lang="en-US" sz="1400" dirty="0">
                        <a:latin typeface="Times New Roman" panose="02020603050405020304" pitchFamily="18" charset="0"/>
                        <a:cs typeface="Times New Roman" panose="02020603050405020304" pitchFamily="18" charset="0"/>
                      </a:endParaRPr>
                    </a:p>
                  </a:txBody>
                  <a:tcPr/>
                </a:tc>
                <a:tc>
                  <a:txBody>
                    <a:bodyPr/>
                    <a:lstStyle/>
                    <a:p>
                      <a:pPr algn="ctr" fontAlgn="t"/>
                      <a:r>
                        <a:rPr lang="en-US" sz="1400" b="0" u="none" strike="noStrike" dirty="0">
                          <a:solidFill>
                            <a:srgbClr val="000000"/>
                          </a:solidFill>
                          <a:effectLst/>
                        </a:rPr>
                        <a:t>CURA-37</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cap="none" spc="0" dirty="0">
                          <a:solidFill>
                            <a:schemeClr val="tx1"/>
                          </a:solidFill>
                        </a:rPr>
                        <a:t>As a Pathologist I want to  upload patient test results in portal so that it will be easy to check report for Doctor before patient’s appointment .</a:t>
                      </a:r>
                    </a:p>
                    <a:p>
                      <a:pPr algn="l"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264821121"/>
                  </a:ext>
                </a:extLst>
              </a:tr>
            </a:tbl>
          </a:graphicData>
        </a:graphic>
      </p:graphicFrame>
      <p:graphicFrame>
        <p:nvGraphicFramePr>
          <p:cNvPr id="7" name="Chart 6">
            <a:extLst>
              <a:ext uri="{FF2B5EF4-FFF2-40B4-BE49-F238E27FC236}">
                <a16:creationId xmlns:a16="http://schemas.microsoft.com/office/drawing/2014/main" id="{8CBA88E4-6B2F-A8BA-EF91-AC1572A0D04E}"/>
              </a:ext>
            </a:extLst>
          </p:cNvPr>
          <p:cNvGraphicFramePr>
            <a:graphicFrameLocks/>
          </p:cNvGraphicFramePr>
          <p:nvPr>
            <p:extLst>
              <p:ext uri="{D42A27DB-BD31-4B8C-83A1-F6EECF244321}">
                <p14:modId xmlns:p14="http://schemas.microsoft.com/office/powerpoint/2010/main" val="2633531570"/>
              </p:ext>
            </p:extLst>
          </p:nvPr>
        </p:nvGraphicFramePr>
        <p:xfrm>
          <a:off x="4314145" y="3854867"/>
          <a:ext cx="7056927" cy="29663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6773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a:t>. </a:t>
            </a:r>
            <a:endParaRPr lang="en-US" dirty="0"/>
          </a:p>
        </p:txBody>
      </p:sp>
      <p:graphicFrame>
        <p:nvGraphicFramePr>
          <p:cNvPr id="8" name="Chart 7">
            <a:extLst>
              <a:ext uri="{FF2B5EF4-FFF2-40B4-BE49-F238E27FC236}">
                <a16:creationId xmlns:a16="http://schemas.microsoft.com/office/drawing/2014/main" id="{C55A8F2A-10AB-A3C3-BEB8-3975C8EFB122}"/>
              </a:ext>
            </a:extLst>
          </p:cNvPr>
          <p:cNvGraphicFramePr>
            <a:graphicFrameLocks/>
          </p:cNvGraphicFramePr>
          <p:nvPr>
            <p:extLst>
              <p:ext uri="{D42A27DB-BD31-4B8C-83A1-F6EECF244321}">
                <p14:modId xmlns:p14="http://schemas.microsoft.com/office/powerpoint/2010/main" val="2962170711"/>
              </p:ext>
            </p:extLst>
          </p:nvPr>
        </p:nvGraphicFramePr>
        <p:xfrm>
          <a:off x="4593272" y="3835082"/>
          <a:ext cx="5962968" cy="29673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AA8F1321-AD29-D5B4-DF40-3925AF9BA1FB}"/>
              </a:ext>
            </a:extLst>
          </p:cNvPr>
          <p:cNvGraphicFramePr>
            <a:graphicFrameLocks noGrp="1"/>
          </p:cNvGraphicFramePr>
          <p:nvPr>
            <p:extLst>
              <p:ext uri="{D42A27DB-BD31-4B8C-83A1-F6EECF244321}">
                <p14:modId xmlns:p14="http://schemas.microsoft.com/office/powerpoint/2010/main" val="506076369"/>
              </p:ext>
            </p:extLst>
          </p:nvPr>
        </p:nvGraphicFramePr>
        <p:xfrm>
          <a:off x="168598" y="118745"/>
          <a:ext cx="9316707" cy="3615690"/>
        </p:xfrm>
        <a:graphic>
          <a:graphicData uri="http://schemas.openxmlformats.org/drawingml/2006/table">
            <a:tbl>
              <a:tblPr>
                <a:tableStyleId>{46F890A9-2807-4EBB-B81D-B2AA78EC7F39}</a:tableStyleId>
              </a:tblPr>
              <a:tblGrid>
                <a:gridCol w="1771593">
                  <a:extLst>
                    <a:ext uri="{9D8B030D-6E8A-4147-A177-3AD203B41FA5}">
                      <a16:colId xmlns:a16="http://schemas.microsoft.com/office/drawing/2014/main" val="4186011083"/>
                    </a:ext>
                  </a:extLst>
                </a:gridCol>
                <a:gridCol w="6172884">
                  <a:extLst>
                    <a:ext uri="{9D8B030D-6E8A-4147-A177-3AD203B41FA5}">
                      <a16:colId xmlns:a16="http://schemas.microsoft.com/office/drawing/2014/main" val="260008153"/>
                    </a:ext>
                  </a:extLst>
                </a:gridCol>
                <a:gridCol w="1372230">
                  <a:extLst>
                    <a:ext uri="{9D8B030D-6E8A-4147-A177-3AD203B41FA5}">
                      <a16:colId xmlns:a16="http://schemas.microsoft.com/office/drawing/2014/main" val="2582084709"/>
                    </a:ext>
                  </a:extLst>
                </a:gridCol>
              </a:tblGrid>
              <a:tr h="492075">
                <a:tc>
                  <a:txBody>
                    <a:bodyPr/>
                    <a:lstStyle/>
                    <a:p>
                      <a:pPr algn="ctr"/>
                      <a:r>
                        <a:rPr lang="en-US" sz="16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t>Story Points</a:t>
                      </a:r>
                    </a:p>
                    <a:p>
                      <a:pPr algn="ctr"/>
                      <a:r>
                        <a:rPr lang="en-US" sz="1600" b="1" dirty="0"/>
                        <a:t>Estimate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90583012"/>
                  </a:ext>
                </a:extLst>
              </a:tr>
              <a:tr h="56753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CURA-29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the hospital. </a:t>
                      </a:r>
                    </a:p>
                    <a:p>
                      <a:pPr algn="just"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4193851061"/>
                  </a:ext>
                </a:extLst>
              </a:tr>
              <a:tr h="755083">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CURA-34</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p>
                      <a:pPr marL="0" marR="0" lvl="0" indent="0" algn="ctr" defTabSz="914400" rtl="0" eaLnBrk="1" fontAlgn="t"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5</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2822293"/>
                  </a:ext>
                </a:extLst>
              </a:tr>
              <a:tr h="445431">
                <a:tc>
                  <a:txBody>
                    <a:bodyPr/>
                    <a:lstStyle/>
                    <a:p>
                      <a:pPr algn="ctr"/>
                      <a:r>
                        <a:rPr lang="en-US" sz="16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endPar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0517535"/>
                  </a:ext>
                </a:extLst>
              </a:tr>
              <a:tr h="56753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not so that I can re-stock them.</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3374905011"/>
                  </a:ext>
                </a:extLst>
              </a:tr>
            </a:tbl>
          </a:graphicData>
        </a:graphic>
      </p:graphicFrame>
      <p:pic>
        <p:nvPicPr>
          <p:cNvPr id="3" name="Picture 2" descr="A picture containing chart&#10;&#10;Description automatically generated">
            <a:extLst>
              <a:ext uri="{FF2B5EF4-FFF2-40B4-BE49-F238E27FC236}">
                <a16:creationId xmlns:a16="http://schemas.microsoft.com/office/drawing/2014/main" id="{5F0EA923-C654-DBE9-8715-67D1D2610431}"/>
              </a:ext>
            </a:extLst>
          </p:cNvPr>
          <p:cNvPicPr>
            <a:picLocks noChangeAspect="1"/>
          </p:cNvPicPr>
          <p:nvPr/>
        </p:nvPicPr>
        <p:blipFill>
          <a:blip r:embed="rId3"/>
          <a:stretch>
            <a:fillRect/>
          </a:stretch>
        </p:blipFill>
        <p:spPr>
          <a:xfrm>
            <a:off x="464312" y="3998868"/>
            <a:ext cx="2940304" cy="1837690"/>
          </a:xfrm>
          <a:prstGeom prst="ellipse">
            <a:avLst/>
          </a:prstGeom>
          <a:ln>
            <a:noFill/>
          </a:ln>
          <a:effectLst>
            <a:softEdge rad="112500"/>
          </a:effectLst>
        </p:spPr>
      </p:pic>
      <p:sp>
        <p:nvSpPr>
          <p:cNvPr id="10" name="Rectangle 9">
            <a:extLst>
              <a:ext uri="{FF2B5EF4-FFF2-40B4-BE49-F238E27FC236}">
                <a16:creationId xmlns:a16="http://schemas.microsoft.com/office/drawing/2014/main" id="{1761B5EA-1982-9653-FFD4-D6D38C228C90}"/>
              </a:ext>
            </a:extLst>
          </p:cNvPr>
          <p:cNvSpPr/>
          <p:nvPr/>
        </p:nvSpPr>
        <p:spPr>
          <a:xfrm>
            <a:off x="774098" y="5730855"/>
            <a:ext cx="276229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SPRINT 7</a:t>
            </a:r>
          </a:p>
        </p:txBody>
      </p:sp>
    </p:spTree>
    <p:extLst>
      <p:ext uri="{BB962C8B-B14F-4D97-AF65-F5344CB8AC3E}">
        <p14:creationId xmlns:p14="http://schemas.microsoft.com/office/powerpoint/2010/main" val="3337869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249128" y="1879966"/>
            <a:ext cx="4846872" cy="3149234"/>
          </a:xfrm>
        </p:spPr>
        <p:txBody>
          <a:bodyPr vert="horz" lIns="91440" tIns="45720" rIns="91440" bIns="45720" rtlCol="0" anchor="b">
            <a:normAutofit/>
          </a:bodyPr>
          <a:lstStyle/>
          <a:p>
            <a:pPr algn="l"/>
            <a:r>
              <a:rPr lang="en-US" sz="5000" kern="1200" dirty="0">
                <a:solidFill>
                  <a:srgbClr val="FFFFFF"/>
                </a:solidFill>
                <a:latin typeface="Times New Roman" panose="02020603050405020304" pitchFamily="18" charset="0"/>
                <a:cs typeface="Times New Roman" panose="02020603050405020304" pitchFamily="18" charset="0"/>
              </a:rPr>
              <a:t>PRODUCT BACKLOG</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61" name="Rectangle 6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3FCF6DD1-4BB5-93D9-202A-CB0BD4DBB9B5}"/>
              </a:ext>
            </a:extLst>
          </p:cNvPr>
          <p:cNvPicPr>
            <a:picLocks noChangeAspect="1"/>
          </p:cNvPicPr>
          <p:nvPr/>
        </p:nvPicPr>
        <p:blipFill>
          <a:blip r:embed="rId2"/>
          <a:stretch>
            <a:fillRect/>
          </a:stretch>
        </p:blipFill>
        <p:spPr>
          <a:xfrm>
            <a:off x="7338577" y="2108877"/>
            <a:ext cx="2901128" cy="2654533"/>
          </a:xfrm>
          <a:prstGeom prst="rect">
            <a:avLst/>
          </a:prstGeom>
        </p:spPr>
      </p:pic>
    </p:spTree>
    <p:extLst>
      <p:ext uri="{BB962C8B-B14F-4D97-AF65-F5344CB8AC3E}">
        <p14:creationId xmlns:p14="http://schemas.microsoft.com/office/powerpoint/2010/main" val="54502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3564553323"/>
              </p:ext>
            </p:extLst>
          </p:nvPr>
        </p:nvGraphicFramePr>
        <p:xfrm>
          <a:off x="746642" y="947812"/>
          <a:ext cx="10246016" cy="5801858"/>
        </p:xfrm>
        <a:graphic>
          <a:graphicData uri="http://schemas.openxmlformats.org/drawingml/2006/table">
            <a:tbl>
              <a:tblPr>
                <a:tableStyleId>{46F890A9-2807-4EBB-B81D-B2AA78EC7F39}</a:tableStyleId>
              </a:tblPr>
              <a:tblGrid>
                <a:gridCol w="718874">
                  <a:extLst>
                    <a:ext uri="{9D8B030D-6E8A-4147-A177-3AD203B41FA5}">
                      <a16:colId xmlns:a16="http://schemas.microsoft.com/office/drawing/2014/main" val="3445217473"/>
                    </a:ext>
                  </a:extLst>
                </a:gridCol>
                <a:gridCol w="1023684">
                  <a:extLst>
                    <a:ext uri="{9D8B030D-6E8A-4147-A177-3AD203B41FA5}">
                      <a16:colId xmlns:a16="http://schemas.microsoft.com/office/drawing/2014/main" val="2810815905"/>
                    </a:ext>
                  </a:extLst>
                </a:gridCol>
                <a:gridCol w="5656074">
                  <a:extLst>
                    <a:ext uri="{9D8B030D-6E8A-4147-A177-3AD203B41FA5}">
                      <a16:colId xmlns:a16="http://schemas.microsoft.com/office/drawing/2014/main" val="2874495568"/>
                    </a:ext>
                  </a:extLst>
                </a:gridCol>
                <a:gridCol w="821156">
                  <a:extLst>
                    <a:ext uri="{9D8B030D-6E8A-4147-A177-3AD203B41FA5}">
                      <a16:colId xmlns:a16="http://schemas.microsoft.com/office/drawing/2014/main" val="3289401890"/>
                    </a:ext>
                  </a:extLst>
                </a:gridCol>
                <a:gridCol w="927799">
                  <a:extLst>
                    <a:ext uri="{9D8B030D-6E8A-4147-A177-3AD203B41FA5}">
                      <a16:colId xmlns:a16="http://schemas.microsoft.com/office/drawing/2014/main" val="2578963253"/>
                    </a:ext>
                  </a:extLst>
                </a:gridCol>
                <a:gridCol w="1098429">
                  <a:extLst>
                    <a:ext uri="{9D8B030D-6E8A-4147-A177-3AD203B41FA5}">
                      <a16:colId xmlns:a16="http://schemas.microsoft.com/office/drawing/2014/main" val="1603090874"/>
                    </a:ext>
                  </a:extLst>
                </a:gridCol>
              </a:tblGrid>
              <a:tr h="622568">
                <a:tc>
                  <a:txBody>
                    <a:bodyPr/>
                    <a:lstStyle/>
                    <a:p>
                      <a:pPr algn="ctr"/>
                      <a:r>
                        <a:rPr lang="en-US" sz="16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600" b="1" dirty="0">
                          <a:latin typeface="Times New Roman" panose="02020603050405020304" pitchFamily="18" charset="0"/>
                          <a:cs typeface="Times New Roman" panose="02020603050405020304" pitchFamily="18" charset="0"/>
                        </a:rPr>
                        <a:t>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tc>
                  <a:txBody>
                    <a:bodyPr/>
                    <a:lstStyle/>
                    <a:p>
                      <a:pPr algn="ctr"/>
                      <a:r>
                        <a:rPr lang="en-US" sz="16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6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1007377">
                <a:tc>
                  <a:txBody>
                    <a:bodyPr/>
                    <a:lstStyle/>
                    <a:p>
                      <a:pPr algn="ctr"/>
                      <a:r>
                        <a:rPr lang="en-US" sz="1600" dirty="0">
                          <a:latin typeface="Times New Roman" panose="02020603050405020304" pitchFamily="18" charset="0"/>
                          <a:cs typeface="Times New Roman" panose="02020603050405020304" pitchFamily="18" charset="0"/>
                        </a:rPr>
                        <a:t> 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CURA-30</a:t>
                      </a:r>
                    </a:p>
                  </a:txBody>
                  <a:tcPr/>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As a Patient,  I want to confirm whether my appointment with the doctor is set up or no so that I can have an idea about my appointment with doctor.</a:t>
                      </a:r>
                      <a:br>
                        <a:rPr lang="en-US" sz="1600" kern="1200" dirty="0">
                          <a:solidFill>
                            <a:schemeClr val="dk1"/>
                          </a:solidFill>
                          <a:latin typeface="Times New Roman" panose="02020603050405020304" pitchFamily="18" charset="0"/>
                          <a:cs typeface="Times New Roman" panose="02020603050405020304" pitchFamily="18" charset="0"/>
                        </a:rPr>
                      </a:b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   Done</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       5</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ctr" fontAlgn="t"/>
                      <a:r>
                        <a:rPr lang="en-US" sz="1600" kern="1200" dirty="0">
                          <a:solidFill>
                            <a:schemeClr val="dk1"/>
                          </a:solidFill>
                          <a:latin typeface="Times New Roman" panose="02020603050405020304" pitchFamily="18" charset="0"/>
                          <a:cs typeface="Times New Roman" panose="02020603050405020304" pitchFamily="18" charset="0"/>
                        </a:rPr>
                        <a:t>      High</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extLst>
                  <a:ext uri="{0D108BD9-81ED-4DB2-BD59-A6C34878D82A}">
                    <a16:rowId xmlns:a16="http://schemas.microsoft.com/office/drawing/2014/main" val="38358248"/>
                  </a:ext>
                </a:extLst>
              </a:tr>
              <a:tr h="1007377">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CURA-34</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As an Admin, I want to navigate to doctor/staff/nurse section to check the log-in time so that I can verify whether every doctor/nurse/staff is attending the hospital on time.</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High</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301753243"/>
                  </a:ext>
                </a:extLst>
              </a:tr>
              <a:tr h="802774">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CURA-32</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199833881"/>
                  </a:ext>
                </a:extLst>
              </a:tr>
              <a:tr h="642182">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CURA-10</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a:t>As a patient, I want to register and sign in successfully, so that I can store all my account details.</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i="0" u="none" strike="noStrike" dirty="0">
                          <a:solidFill>
                            <a:srgbClr val="000000"/>
                          </a:solidFill>
                          <a:effectLst/>
                          <a:latin typeface="Times New Roman" panose="02020603050405020304" pitchFamily="18" charset="0"/>
                          <a:cs typeface="Times New Roman" panose="02020603050405020304" pitchFamily="18" charset="0"/>
                        </a:rPr>
                        <a:t>Done</a:t>
                      </a:r>
                    </a:p>
                  </a:txBody>
                  <a:tcPr marL="6350" marR="6350" marT="6350" marB="0"/>
                </a:tc>
                <a:tc>
                  <a:txBody>
                    <a:bodyPr/>
                    <a:lstStyle/>
                    <a:p>
                      <a:pPr algn="l" fontAlgn="t"/>
                      <a:r>
                        <a:rPr lang="en-US" sz="16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ctr" fontAlgn="t"/>
                      <a:r>
                        <a:rPr lang="en-US" sz="1600" b="0" i="0" u="none" strike="noStrike" dirty="0">
                          <a:solidFill>
                            <a:srgbClr val="000000"/>
                          </a:solidFill>
                          <a:effectLst/>
                          <a:latin typeface="Times New Roman" panose="02020603050405020304" pitchFamily="18" charset="0"/>
                          <a:cs typeface="Times New Roman" panose="02020603050405020304" pitchFamily="18" charset="0"/>
                        </a:rPr>
                        <a:t>Medium</a:t>
                      </a:r>
                    </a:p>
                  </a:txBody>
                  <a:tcPr marL="6350" marR="6350" marT="6350" marB="0"/>
                </a:tc>
                <a:extLst>
                  <a:ext uri="{0D108BD9-81ED-4DB2-BD59-A6C34878D82A}">
                    <a16:rowId xmlns:a16="http://schemas.microsoft.com/office/drawing/2014/main" val="506616991"/>
                  </a:ext>
                </a:extLst>
              </a:tr>
              <a:tr h="642182">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CURA-33</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As a Pathologist, I want to know whether samples of the patient are correctly entered or no, so that there is no confusion with patient's details with others.</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2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Low</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484386149"/>
                  </a:ext>
                </a:extLst>
              </a:tr>
              <a:tr h="642182">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solidFill>
                            <a:schemeClr val="tx1"/>
                          </a:solidFill>
                          <a:latin typeface="Times New Roman" panose="02020603050405020304" pitchFamily="18" charset="0"/>
                          <a:cs typeface="Times New Roman" panose="02020603050405020304" pitchFamily="18" charset="0"/>
                        </a:rPr>
                        <a:t>CURA-15</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a:t>As a patient, I want to book an appointment with Doctor .</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2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Low</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378801420"/>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533282" y="191996"/>
            <a:ext cx="9918191" cy="536470"/>
          </a:xfrm>
        </p:spPr>
        <p:txBody>
          <a:bodyPr>
            <a:normAutofit fontScale="90000"/>
          </a:bodyPr>
          <a:lstStyle/>
          <a:p>
            <a:r>
              <a:rPr lang="en-US" dirty="0"/>
              <a:t>  </a:t>
            </a:r>
            <a:r>
              <a:rPr lang="en-US" sz="3600" dirty="0">
                <a:latin typeface="Times New Roman" panose="02020603050405020304" pitchFamily="18" charset="0"/>
                <a:cs typeface="Times New Roman" panose="02020603050405020304" pitchFamily="18" charset="0"/>
              </a:rPr>
              <a:t>Product Backlog</a:t>
            </a:r>
          </a:p>
        </p:txBody>
      </p:sp>
    </p:spTree>
    <p:extLst>
      <p:ext uri="{BB962C8B-B14F-4D97-AF65-F5344CB8AC3E}">
        <p14:creationId xmlns:p14="http://schemas.microsoft.com/office/powerpoint/2010/main" val="4083886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580193857"/>
              </p:ext>
            </p:extLst>
          </p:nvPr>
        </p:nvGraphicFramePr>
        <p:xfrm>
          <a:off x="681475" y="1223042"/>
          <a:ext cx="10175357" cy="4411916"/>
        </p:xfrm>
        <a:graphic>
          <a:graphicData uri="http://schemas.openxmlformats.org/drawingml/2006/table">
            <a:tbl>
              <a:tblPr>
                <a:tableStyleId>{46F890A9-2807-4EBB-B81D-B2AA78EC7F39}</a:tableStyleId>
              </a:tblPr>
              <a:tblGrid>
                <a:gridCol w="713917">
                  <a:extLst>
                    <a:ext uri="{9D8B030D-6E8A-4147-A177-3AD203B41FA5}">
                      <a16:colId xmlns:a16="http://schemas.microsoft.com/office/drawing/2014/main" val="3445217473"/>
                    </a:ext>
                  </a:extLst>
                </a:gridCol>
                <a:gridCol w="1073488">
                  <a:extLst>
                    <a:ext uri="{9D8B030D-6E8A-4147-A177-3AD203B41FA5}">
                      <a16:colId xmlns:a16="http://schemas.microsoft.com/office/drawing/2014/main" val="2810815905"/>
                    </a:ext>
                  </a:extLst>
                </a:gridCol>
                <a:gridCol w="5560205">
                  <a:extLst>
                    <a:ext uri="{9D8B030D-6E8A-4147-A177-3AD203B41FA5}">
                      <a16:colId xmlns:a16="http://schemas.microsoft.com/office/drawing/2014/main" val="2874495568"/>
                    </a:ext>
                  </a:extLst>
                </a:gridCol>
                <a:gridCol w="815493">
                  <a:extLst>
                    <a:ext uri="{9D8B030D-6E8A-4147-A177-3AD203B41FA5}">
                      <a16:colId xmlns:a16="http://schemas.microsoft.com/office/drawing/2014/main" val="3289401890"/>
                    </a:ext>
                  </a:extLst>
                </a:gridCol>
                <a:gridCol w="921400">
                  <a:extLst>
                    <a:ext uri="{9D8B030D-6E8A-4147-A177-3AD203B41FA5}">
                      <a16:colId xmlns:a16="http://schemas.microsoft.com/office/drawing/2014/main" val="2578963253"/>
                    </a:ext>
                  </a:extLst>
                </a:gridCol>
                <a:gridCol w="1090854">
                  <a:extLst>
                    <a:ext uri="{9D8B030D-6E8A-4147-A177-3AD203B41FA5}">
                      <a16:colId xmlns:a16="http://schemas.microsoft.com/office/drawing/2014/main" val="1603090874"/>
                    </a:ext>
                  </a:extLst>
                </a:gridCol>
              </a:tblGrid>
              <a:tr h="435936">
                <a:tc>
                  <a:txBody>
                    <a:bodyPr/>
                    <a:lstStyle/>
                    <a:p>
                      <a:pPr algn="ctr"/>
                      <a:r>
                        <a:rPr lang="en-US" sz="16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600" b="1" dirty="0">
                          <a:latin typeface="Times New Roman" panose="02020603050405020304" pitchFamily="18" charset="0"/>
                          <a:cs typeface="Times New Roman" panose="02020603050405020304" pitchFamily="18" charset="0"/>
                        </a:rPr>
                        <a:t>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tc>
                  <a:txBody>
                    <a:bodyPr/>
                    <a:lstStyle/>
                    <a:p>
                      <a:pPr algn="ctr"/>
                      <a:r>
                        <a:rPr lang="en-US" sz="16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6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605726">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CURA-35</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can add doctors, add staff, view the details, and can also modify them.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High</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488301098"/>
                  </a:ext>
                </a:extLst>
              </a:tr>
              <a:tr h="721296">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CURA-31</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As</a:t>
                      </a:r>
                      <a:r>
                        <a:rPr lang="en-US" sz="1600" dirty="0">
                          <a:effectLst/>
                          <a:latin typeface="Times New Roman" panose="02020603050405020304" pitchFamily="18" charset="0"/>
                          <a:cs typeface="Times New Roman" panose="02020603050405020304" pitchFamily="18" charset="0"/>
                        </a:rPr>
                        <a:t> a Patient</a:t>
                      </a:r>
                      <a:r>
                        <a:rPr lang="en-US" sz="1600" b="0" dirty="0">
                          <a:effectLst/>
                          <a:latin typeface="Times New Roman" panose="02020603050405020304" pitchFamily="18" charset="0"/>
                          <a:cs typeface="Times New Roman" panose="02020603050405020304" pitchFamily="18" charset="0"/>
                        </a:rPr>
                        <a:t>, I want </a:t>
                      </a:r>
                      <a:r>
                        <a:rPr lang="en-US" sz="1600" dirty="0">
                          <a:effectLst/>
                          <a:latin typeface="Times New Roman" panose="02020603050405020304" pitchFamily="18" charset="0"/>
                          <a:cs typeface="Times New Roman" panose="02020603050405020304" pitchFamily="18" charset="0"/>
                        </a:rPr>
                        <a:t>to submit my symptoms/previous history documents in the portal for assessment  </a:t>
                      </a:r>
                      <a:r>
                        <a:rPr lang="en-US" sz="1600" b="0" dirty="0">
                          <a:effectLst/>
                          <a:latin typeface="Times New Roman" panose="02020603050405020304" pitchFamily="18" charset="0"/>
                          <a:cs typeface="Times New Roman" panose="02020603050405020304" pitchFamily="18" charset="0"/>
                        </a:rPr>
                        <a:t>so that </a:t>
                      </a:r>
                      <a:r>
                        <a:rPr lang="en-US" sz="1600" dirty="0">
                          <a:effectLst/>
                          <a:latin typeface="Times New Roman" panose="02020603050405020304" pitchFamily="18" charset="0"/>
                          <a:cs typeface="Times New Roman" panose="02020603050405020304" pitchFamily="18" charset="0"/>
                        </a:rPr>
                        <a:t>I may receive an accurate determination.</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High</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676366126"/>
                  </a:ext>
                </a:extLst>
              </a:tr>
              <a:tr h="725234">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CURA-29</a:t>
                      </a: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ctr"/>
                      <a:endParaRPr lang="en-US" sz="1600" dirty="0">
                        <a:effectLst/>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tc>
                  <a:txBody>
                    <a:bodyPr/>
                    <a:lstStyle/>
                    <a:p>
                      <a:pPr algn="l"/>
                      <a:r>
                        <a:rPr lang="en-US" sz="1600" dirty="0">
                          <a:latin typeface="Times New Roman" panose="02020603050405020304" pitchFamily="18" charset="0"/>
                          <a:cs typeface="Times New Roman" panose="02020603050405020304" pitchFamily="18" charset="0"/>
                        </a:rPr>
                        <a:t>     3</a:t>
                      </a:r>
                    </a:p>
                  </a:txBody>
                  <a:tcPr/>
                </a:tc>
                <a:tc>
                  <a:txBody>
                    <a:bodyPr/>
                    <a:lstStyle/>
                    <a:p>
                      <a:pPr algn="l"/>
                      <a:r>
                        <a:rPr lang="en-US" sz="1600" dirty="0">
                          <a:latin typeface="Times New Roman" panose="02020603050405020304" pitchFamily="18" charset="0"/>
                          <a:cs typeface="Times New Roman" panose="02020603050405020304" pitchFamily="18" charset="0"/>
                        </a:rPr>
                        <a:t>    </a:t>
                      </a:r>
                      <a:r>
                        <a:rPr lang="en-US" sz="1600" b="0" u="none" strike="noStrike" dirty="0">
                          <a:solidFill>
                            <a:srgbClr val="000000"/>
                          </a:solidFill>
                          <a:effectLst/>
                          <a:latin typeface="Times New Roman" panose="02020603050405020304" pitchFamily="18" charset="0"/>
                          <a:cs typeface="Times New Roman" panose="02020603050405020304" pitchFamily="18" charset="0"/>
                        </a:rPr>
                        <a:t>Medium</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38527665"/>
                  </a:ext>
                </a:extLst>
              </a:tr>
              <a:tr h="536045">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CURA-37</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the portal so that it will be easy to check reports for Doctors before the patient’s appointment.</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1448367312"/>
                  </a:ext>
                </a:extLst>
              </a:tr>
              <a:tr h="68453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CURA-38</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3119750311"/>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508755" y="324076"/>
            <a:ext cx="9918191" cy="536470"/>
          </a:xfrm>
        </p:spPr>
        <p:txBody>
          <a:bodyPr>
            <a:normAutofit fontScale="90000"/>
          </a:bodyPr>
          <a:lstStyle/>
          <a:p>
            <a:r>
              <a:rPr lang="en-US" dirty="0"/>
              <a:t>  </a:t>
            </a:r>
            <a:r>
              <a:rPr lang="en-US" sz="3600" dirty="0">
                <a:latin typeface="Times New Roman" panose="02020603050405020304" pitchFamily="18" charset="0"/>
                <a:cs typeface="Times New Roman" panose="02020603050405020304" pitchFamily="18" charset="0"/>
              </a:rPr>
              <a:t>Product Backlog</a:t>
            </a:r>
          </a:p>
        </p:txBody>
      </p:sp>
    </p:spTree>
    <p:extLst>
      <p:ext uri="{BB962C8B-B14F-4D97-AF65-F5344CB8AC3E}">
        <p14:creationId xmlns:p14="http://schemas.microsoft.com/office/powerpoint/2010/main" val="161368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2193470262"/>
              </p:ext>
            </p:extLst>
          </p:nvPr>
        </p:nvGraphicFramePr>
        <p:xfrm>
          <a:off x="681475" y="1151954"/>
          <a:ext cx="10175357" cy="3135565"/>
        </p:xfrm>
        <a:graphic>
          <a:graphicData uri="http://schemas.openxmlformats.org/drawingml/2006/table">
            <a:tbl>
              <a:tblPr>
                <a:tableStyleId>{46F890A9-2807-4EBB-B81D-B2AA78EC7F39}</a:tableStyleId>
              </a:tblPr>
              <a:tblGrid>
                <a:gridCol w="713917">
                  <a:extLst>
                    <a:ext uri="{9D8B030D-6E8A-4147-A177-3AD203B41FA5}">
                      <a16:colId xmlns:a16="http://schemas.microsoft.com/office/drawing/2014/main" val="3445217473"/>
                    </a:ext>
                  </a:extLst>
                </a:gridCol>
                <a:gridCol w="1073488">
                  <a:extLst>
                    <a:ext uri="{9D8B030D-6E8A-4147-A177-3AD203B41FA5}">
                      <a16:colId xmlns:a16="http://schemas.microsoft.com/office/drawing/2014/main" val="2810815905"/>
                    </a:ext>
                  </a:extLst>
                </a:gridCol>
                <a:gridCol w="5560205">
                  <a:extLst>
                    <a:ext uri="{9D8B030D-6E8A-4147-A177-3AD203B41FA5}">
                      <a16:colId xmlns:a16="http://schemas.microsoft.com/office/drawing/2014/main" val="2874495568"/>
                    </a:ext>
                  </a:extLst>
                </a:gridCol>
                <a:gridCol w="815493">
                  <a:extLst>
                    <a:ext uri="{9D8B030D-6E8A-4147-A177-3AD203B41FA5}">
                      <a16:colId xmlns:a16="http://schemas.microsoft.com/office/drawing/2014/main" val="3289401890"/>
                    </a:ext>
                  </a:extLst>
                </a:gridCol>
                <a:gridCol w="921400">
                  <a:extLst>
                    <a:ext uri="{9D8B030D-6E8A-4147-A177-3AD203B41FA5}">
                      <a16:colId xmlns:a16="http://schemas.microsoft.com/office/drawing/2014/main" val="2578963253"/>
                    </a:ext>
                  </a:extLst>
                </a:gridCol>
                <a:gridCol w="1090854">
                  <a:extLst>
                    <a:ext uri="{9D8B030D-6E8A-4147-A177-3AD203B41FA5}">
                      <a16:colId xmlns:a16="http://schemas.microsoft.com/office/drawing/2014/main" val="1603090874"/>
                    </a:ext>
                  </a:extLst>
                </a:gridCol>
              </a:tblGrid>
              <a:tr h="696470">
                <a:tc>
                  <a:txBody>
                    <a:bodyPr/>
                    <a:lstStyle/>
                    <a:p>
                      <a:pPr algn="ctr"/>
                      <a:r>
                        <a:rPr lang="en-US" sz="16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600" b="1" dirty="0">
                          <a:latin typeface="Times New Roman" panose="02020603050405020304" pitchFamily="18" charset="0"/>
                          <a:cs typeface="Times New Roman" panose="02020603050405020304" pitchFamily="18" charset="0"/>
                        </a:rPr>
                        <a:t>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tc>
                  <a:txBody>
                    <a:bodyPr/>
                    <a:lstStyle/>
                    <a:p>
                      <a:pPr algn="ctr"/>
                      <a:r>
                        <a:rPr lang="en-US" sz="16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6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728467">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CURA-40</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can able to reschedule the appointments or even cancel the appointments with Doctors.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488301098"/>
                  </a:ext>
                </a:extLst>
              </a:tr>
              <a:tr h="887388">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CURA-41</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As an Admin, I can be able to rate the doctor and also adding hospitals list for referrals to patients if any further assistance needed for diagnosing the disease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676366126"/>
                  </a:ext>
                </a:extLst>
              </a:tr>
              <a:tr h="82324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CURA-39</a:t>
                      </a:r>
                    </a:p>
                  </a:txBody>
                  <a:tcP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endPar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en-US" sz="1600" b="0" u="none" strike="noStrike" kern="1200"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Low</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3119750311"/>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508755" y="324076"/>
            <a:ext cx="9918191" cy="536470"/>
          </a:xfrm>
        </p:spPr>
        <p:txBody>
          <a:bodyPr>
            <a:normAutofit fontScale="90000"/>
          </a:bodyPr>
          <a:lstStyle/>
          <a:p>
            <a:r>
              <a:rPr lang="en-US" dirty="0"/>
              <a:t>  </a:t>
            </a:r>
            <a:r>
              <a:rPr lang="en-US" sz="3600" dirty="0">
                <a:latin typeface="Times New Roman" panose="02020603050405020304" pitchFamily="18" charset="0"/>
                <a:cs typeface="Times New Roman" panose="02020603050405020304" pitchFamily="18" charset="0"/>
              </a:rPr>
              <a:t>Product Backlog</a:t>
            </a:r>
          </a:p>
        </p:txBody>
      </p:sp>
    </p:spTree>
    <p:extLst>
      <p:ext uri="{BB962C8B-B14F-4D97-AF65-F5344CB8AC3E}">
        <p14:creationId xmlns:p14="http://schemas.microsoft.com/office/powerpoint/2010/main" val="2726064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lgn="l"/>
            <a:r>
              <a:rPr lang="en-US" sz="4800" kern="1200" spc="-50">
                <a:solidFill>
                  <a:srgbClr val="FFFFFF"/>
                </a:solidFill>
                <a:latin typeface="+mj-lt"/>
                <a:ea typeface="+mj-ea"/>
                <a:cs typeface="+mj-cs"/>
              </a:rPr>
              <a:t>SPRINT 8 BACKLOG</a:t>
            </a:r>
            <a:endParaRPr lang="en-US" sz="4800" kern="1200" spc="-50" dirty="0">
              <a:solidFill>
                <a:srgbClr val="FFFFFF"/>
              </a:solidFill>
              <a:latin typeface="+mj-lt"/>
              <a:ea typeface="+mj-ea"/>
              <a:cs typeface="+mj-cs"/>
            </a:endParaRPr>
          </a:p>
        </p:txBody>
      </p:sp>
      <p:sp>
        <p:nvSpPr>
          <p:cNvPr id="31" name="Rectangle 3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t="18033" b="30275"/>
          <a:stretch/>
        </p:blipFill>
        <p:spPr>
          <a:xfrm>
            <a:off x="6920559" y="2793815"/>
            <a:ext cx="3737164" cy="1284656"/>
          </a:xfrm>
          <a:prstGeom prst="rect">
            <a:avLst/>
          </a:prstGeom>
        </p:spPr>
      </p:pic>
    </p:spTree>
    <p:extLst>
      <p:ext uri="{BB962C8B-B14F-4D97-AF65-F5344CB8AC3E}">
        <p14:creationId xmlns:p14="http://schemas.microsoft.com/office/powerpoint/2010/main" val="498707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Sprint 8 Backlog</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4114696345"/>
              </p:ext>
            </p:extLst>
          </p:nvPr>
        </p:nvGraphicFramePr>
        <p:xfrm>
          <a:off x="1702972" y="1856807"/>
          <a:ext cx="8171730" cy="3144386"/>
        </p:xfrm>
        <a:graphic>
          <a:graphicData uri="http://schemas.openxmlformats.org/drawingml/2006/table">
            <a:tbl>
              <a:tblPr>
                <a:tableStyleId>{46F890A9-2807-4EBB-B81D-B2AA78EC7F39}</a:tableStyleId>
              </a:tblPr>
              <a:tblGrid>
                <a:gridCol w="1553873">
                  <a:extLst>
                    <a:ext uri="{9D8B030D-6E8A-4147-A177-3AD203B41FA5}">
                      <a16:colId xmlns:a16="http://schemas.microsoft.com/office/drawing/2014/main" val="611363021"/>
                    </a:ext>
                  </a:extLst>
                </a:gridCol>
                <a:gridCol w="5643315">
                  <a:extLst>
                    <a:ext uri="{9D8B030D-6E8A-4147-A177-3AD203B41FA5}">
                      <a16:colId xmlns:a16="http://schemas.microsoft.com/office/drawing/2014/main" val="3141220176"/>
                    </a:ext>
                  </a:extLst>
                </a:gridCol>
                <a:gridCol w="974542">
                  <a:extLst>
                    <a:ext uri="{9D8B030D-6E8A-4147-A177-3AD203B41FA5}">
                      <a16:colId xmlns:a16="http://schemas.microsoft.com/office/drawing/2014/main" val="753185297"/>
                    </a:ext>
                  </a:extLst>
                </a:gridCol>
              </a:tblGrid>
              <a:tr h="606779">
                <a:tc>
                  <a:txBody>
                    <a:bodyPr/>
                    <a:lstStyle/>
                    <a:p>
                      <a:pPr algn="ctr"/>
                      <a:r>
                        <a:rPr lang="en-US" sz="16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t>Story Points</a:t>
                      </a:r>
                    </a:p>
                    <a:p>
                      <a:pPr algn="ctr"/>
                      <a:r>
                        <a:rPr lang="en-US" sz="1600" b="1" dirty="0"/>
                        <a:t>Estimate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5558882"/>
                  </a:ext>
                </a:extLst>
              </a:tr>
              <a:tr h="67660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CURA-40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can able to reschedule the appointments or even cancel the appointments with Doctors.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511547716"/>
                  </a:ext>
                </a:extLst>
              </a:tr>
              <a:tr h="960124">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CURA-41</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As an Admin, I can be able to rate the doctor and also adding hospitals list for referrals to patients if any further assistance needed for diagnosing the disease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684699">
                <a:tc>
                  <a:txBody>
                    <a:bodyPr/>
                    <a:lstStyle/>
                    <a:p>
                      <a:pPr algn="ctr"/>
                      <a:r>
                        <a:rPr lang="en-US" sz="1600" dirty="0">
                          <a:latin typeface="Times New Roman" panose="02020603050405020304" pitchFamily="18" charset="0"/>
                          <a:cs typeface="Times New Roman" panose="02020603050405020304" pitchFamily="18" charset="0"/>
                        </a:rPr>
                        <a:t>CURA-38</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979321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846472" y="1392566"/>
            <a:ext cx="5121192" cy="3498334"/>
          </a:xfrm>
        </p:spPr>
        <p:txBody>
          <a:bodyPr vert="horz" lIns="91440" tIns="45720" rIns="91440" bIns="45720" rtlCol="0" anchor="b">
            <a:normAutofit/>
          </a:bodyPr>
          <a:lstStyle/>
          <a:p>
            <a:pPr algn="l"/>
            <a:r>
              <a:rPr lang="en-US" sz="5000" kern="1200" dirty="0">
                <a:solidFill>
                  <a:srgbClr val="FFFFFF"/>
                </a:solidFill>
                <a:latin typeface="Times New Roman" panose="02020603050405020304" pitchFamily="18" charset="0"/>
                <a:cs typeface="Times New Roman" panose="02020603050405020304" pitchFamily="18" charset="0"/>
              </a:rPr>
              <a:t>USER STORIES    &amp; ACCEPTANCE CRITERIA</a:t>
            </a:r>
          </a:p>
        </p:txBody>
      </p:sp>
      <p:sp>
        <p:nvSpPr>
          <p:cNvPr id="31" name="Rectangle 3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book&#10;&#10;Description automatically generated">
            <a:extLst>
              <a:ext uri="{FF2B5EF4-FFF2-40B4-BE49-F238E27FC236}">
                <a16:creationId xmlns:a16="http://schemas.microsoft.com/office/drawing/2014/main" id="{AF6A1DCB-C528-4460-A03D-421D1DEAABBB}"/>
              </a:ext>
            </a:extLst>
          </p:cNvPr>
          <p:cNvPicPr>
            <a:picLocks noChangeAspect="1"/>
          </p:cNvPicPr>
          <p:nvPr/>
        </p:nvPicPr>
        <p:blipFill>
          <a:blip r:embed="rId2"/>
          <a:stretch>
            <a:fillRect/>
          </a:stretch>
        </p:blipFill>
        <p:spPr>
          <a:xfrm>
            <a:off x="7055060" y="1803083"/>
            <a:ext cx="3196380" cy="319638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49591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691685228"/>
              </p:ext>
            </p:extLst>
          </p:nvPr>
        </p:nvGraphicFramePr>
        <p:xfrm>
          <a:off x="1757680" y="213360"/>
          <a:ext cx="7825033" cy="6734993"/>
        </p:xfrm>
        <a:graphic>
          <a:graphicData uri="http://schemas.openxmlformats.org/drawingml/2006/table">
            <a:tbl>
              <a:tblPr>
                <a:tableStyleId>{46F890A9-2807-4EBB-B81D-B2AA78EC7F39}</a:tableStyleId>
              </a:tblPr>
              <a:tblGrid>
                <a:gridCol w="1016000">
                  <a:extLst>
                    <a:ext uri="{9D8B030D-6E8A-4147-A177-3AD203B41FA5}">
                      <a16:colId xmlns:a16="http://schemas.microsoft.com/office/drawing/2014/main" val="4069239874"/>
                    </a:ext>
                  </a:extLst>
                </a:gridCol>
                <a:gridCol w="5614236">
                  <a:extLst>
                    <a:ext uri="{9D8B030D-6E8A-4147-A177-3AD203B41FA5}">
                      <a16:colId xmlns:a16="http://schemas.microsoft.com/office/drawing/2014/main" val="1300750417"/>
                    </a:ext>
                  </a:extLst>
                </a:gridCol>
                <a:gridCol w="1194797">
                  <a:extLst>
                    <a:ext uri="{9D8B030D-6E8A-4147-A177-3AD203B41FA5}">
                      <a16:colId xmlns:a16="http://schemas.microsoft.com/office/drawing/2014/main" val="259320885"/>
                    </a:ext>
                  </a:extLst>
                </a:gridCol>
              </a:tblGrid>
              <a:tr h="32034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Status</a:t>
                      </a:r>
                    </a:p>
                  </a:txBody>
                  <a:tcPr marL="22860" marR="22860" marT="15240" marB="15240" anchor="ctr"/>
                </a:tc>
                <a:extLst>
                  <a:ext uri="{0D108BD9-81ED-4DB2-BD59-A6C34878D82A}">
                    <a16:rowId xmlns:a16="http://schemas.microsoft.com/office/drawing/2014/main" val="3462243321"/>
                  </a:ext>
                </a:extLst>
              </a:tr>
              <a:tr h="507200">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mn-lt"/>
                          <a:cs typeface="Times New Roman" panose="02020603050405020304" pitchFamily="18" charset="0"/>
                        </a:rPr>
                        <a:t>CURA-29</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a:t>
                      </a:r>
                      <a:r>
                        <a:rPr lang="en-US" sz="1100" b="0" u="none" strike="noStrike" dirty="0">
                          <a:solidFill>
                            <a:srgbClr val="000000"/>
                          </a:solidFill>
                          <a:effectLst/>
                          <a:latin typeface="+mn-lt"/>
                          <a:cs typeface="Times New Roman" panose="02020603050405020304" pitchFamily="18" charset="0"/>
                        </a:rPr>
                        <a:t> a Doctor,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I want </a:t>
                      </a:r>
                      <a:r>
                        <a:rPr lang="en-US" sz="1100" b="0" u="none" strike="noStrike" dirty="0">
                          <a:solidFill>
                            <a:srgbClr val="000000"/>
                          </a:solidFill>
                          <a:effectLst/>
                          <a:latin typeface="+mn-lt"/>
                          <a:cs typeface="Times New Roman" panose="02020603050405020304" pitchFamily="18" charset="0"/>
                        </a:rPr>
                        <a:t>to see my particulars/schedule/profile on the application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so that </a:t>
                      </a:r>
                      <a:r>
                        <a:rPr lang="en-US" sz="1100" b="0" u="none" strike="noStrike" dirty="0">
                          <a:solidFill>
                            <a:srgbClr val="000000"/>
                          </a:solidFill>
                          <a:effectLst/>
                          <a:latin typeface="+mn-lt"/>
                          <a:cs typeface="Times New Roman" panose="02020603050405020304" pitchFamily="18" charset="0"/>
                        </a:rPr>
                        <a:t>I can plan my duties at the hospital. </a:t>
                      </a:r>
                    </a:p>
                    <a:p>
                      <a:pPr algn="just" fontAlgn="t"/>
                      <a:endParaRPr lang="en-US" sz="1100" b="0" i="0" u="none" strike="noStrike" dirty="0">
                        <a:solidFill>
                          <a:srgbClr val="000000"/>
                        </a:solidFill>
                        <a:effectLst/>
                        <a:latin typeface="+mn-lt"/>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mn-lt"/>
                          <a:cs typeface="Times New Roman" panose="02020603050405020304" pitchFamily="18" charset="0"/>
                        </a:rPr>
                        <a:t>Done</a:t>
                      </a:r>
                    </a:p>
                    <a:p>
                      <a:pPr algn="just" rtl="0" fontAlgn="ctr"/>
                      <a:endParaRPr lang="en-US" sz="1100" dirty="0">
                        <a:effectLst/>
                        <a:latin typeface="+mn-lt"/>
                        <a:cs typeface="Times New Roman" panose="02020603050405020304" pitchFamily="18" charset="0"/>
                      </a:endParaRPr>
                    </a:p>
                  </a:txBody>
                  <a:tcPr marL="22860" marR="22860" marT="15240" marB="15240" anchor="ctr"/>
                </a:tc>
                <a:extLst>
                  <a:ext uri="{0D108BD9-81ED-4DB2-BD59-A6C34878D82A}">
                    <a16:rowId xmlns:a16="http://schemas.microsoft.com/office/drawing/2014/main" val="923635682"/>
                  </a:ext>
                </a:extLst>
              </a:tr>
              <a:tr h="1016711">
                <a:tc vMerge="1">
                  <a:txBody>
                    <a:bodyPr/>
                    <a:lstStyle/>
                    <a:p>
                      <a:endParaRPr lang="en-US"/>
                    </a:p>
                  </a:txBody>
                  <a:tcPr/>
                </a:tc>
                <a:tc>
                  <a:txBody>
                    <a:bodyPr/>
                    <a:lstStyle/>
                    <a:p>
                      <a:pPr algn="just" rtl="0" fontAlgn="ctr"/>
                      <a:r>
                        <a:rPr lang="en-US" sz="1100" b="1" dirty="0">
                          <a:effectLst/>
                          <a:latin typeface="+mn-lt"/>
                          <a:cs typeface="Times New Roman" panose="02020603050405020304" pitchFamily="18" charset="0"/>
                        </a:rPr>
                        <a:t>Scenario</a:t>
                      </a:r>
                      <a:r>
                        <a:rPr lang="en-US" sz="1100" dirty="0">
                          <a:effectLst/>
                          <a:latin typeface="+mn-lt"/>
                          <a:cs typeface="Times New Roman" panose="02020603050405020304" pitchFamily="18" charset="0"/>
                        </a:rPr>
                        <a:t>: The doctor wants to check his schedule at the hospital</a:t>
                      </a:r>
                    </a:p>
                    <a:p>
                      <a:pPr algn="just" rtl="0" fontAlgn="ctr"/>
                      <a:r>
                        <a:rPr lang="en-US" sz="1100" b="1" dirty="0">
                          <a:effectLst/>
                          <a:latin typeface="+mn-lt"/>
                          <a:cs typeface="Times New Roman" panose="02020603050405020304" pitchFamily="18" charset="0"/>
                        </a:rPr>
                        <a:t>Given</a:t>
                      </a:r>
                      <a:r>
                        <a:rPr lang="en-US" sz="1100" dirty="0">
                          <a:effectLst/>
                          <a:latin typeface="+mn-lt"/>
                          <a:cs typeface="Times New Roman" panose="02020603050405020304" pitchFamily="18" charset="0"/>
                        </a:rPr>
                        <a:t> I logged in as a Doctor</a:t>
                      </a:r>
                    </a:p>
                    <a:p>
                      <a:pPr algn="just" rtl="0" fontAlgn="ctr"/>
                      <a:r>
                        <a:rPr lang="en-US" sz="1100" b="1" dirty="0">
                          <a:effectLst/>
                          <a:latin typeface="+mn-lt"/>
                          <a:cs typeface="Times New Roman" panose="02020603050405020304" pitchFamily="18" charset="0"/>
                        </a:rPr>
                        <a:t>When</a:t>
                      </a:r>
                      <a:r>
                        <a:rPr lang="en-US" sz="1100" dirty="0">
                          <a:effectLst/>
                          <a:latin typeface="+mn-lt"/>
                          <a:cs typeface="Times New Roman" panose="02020603050405020304" pitchFamily="18" charset="0"/>
                        </a:rPr>
                        <a:t> I open the application and go to this page</a:t>
                      </a:r>
                    </a:p>
                    <a:p>
                      <a:pPr algn="just" rtl="0" fontAlgn="ctr"/>
                      <a:r>
                        <a:rPr lang="en-US" sz="1100" b="1" dirty="0">
                          <a:effectLst/>
                          <a:latin typeface="+mn-lt"/>
                          <a:cs typeface="Times New Roman" panose="02020603050405020304" pitchFamily="18" charset="0"/>
                        </a:rPr>
                        <a:t>then </a:t>
                      </a:r>
                      <a:r>
                        <a:rPr lang="en-US" sz="1100" b="0" dirty="0">
                          <a:effectLst/>
                          <a:latin typeface="+mn-lt"/>
                          <a:cs typeface="Times New Roman" panose="02020603050405020304" pitchFamily="18" charset="0"/>
                        </a:rPr>
                        <a:t>see the appointment list of patients </a:t>
                      </a:r>
                    </a:p>
                    <a:p>
                      <a:pPr algn="just" rtl="0" fontAlgn="ctr"/>
                      <a:r>
                        <a:rPr lang="en-US" sz="1100" b="1" dirty="0">
                          <a:effectLst/>
                          <a:latin typeface="+mn-lt"/>
                          <a:cs typeface="Times New Roman" panose="02020603050405020304" pitchFamily="18" charset="0"/>
                        </a:rPr>
                        <a:t>and</a:t>
                      </a:r>
                      <a:r>
                        <a:rPr lang="en-US" sz="1100" dirty="0">
                          <a:effectLst/>
                          <a:latin typeface="+mn-lt"/>
                          <a:cs typeface="Times New Roman" panose="02020603050405020304" pitchFamily="18" charset="0"/>
                        </a:rPr>
                        <a:t> see the page to see their previous history  &amp; symptoms.</a:t>
                      </a:r>
                    </a:p>
                    <a:p>
                      <a:pPr marL="0" marR="0" lvl="0" indent="0" algn="just" defTabSz="914400" rtl="0" eaLnBrk="1" fontAlgn="ctr" latinLnBrk="0" hangingPunct="1">
                        <a:lnSpc>
                          <a:spcPct val="100000"/>
                        </a:lnSpc>
                        <a:spcBef>
                          <a:spcPts val="0"/>
                        </a:spcBef>
                        <a:spcAft>
                          <a:spcPts val="0"/>
                        </a:spcAft>
                        <a:buClrTx/>
                        <a:buSzTx/>
                        <a:buFontTx/>
                        <a:buNone/>
                        <a:tabLst/>
                        <a:defRPr/>
                      </a:pPr>
                      <a:endParaRPr lang="en-US" sz="1100" dirty="0">
                        <a:effectLst/>
                        <a:latin typeface="+mn-lt"/>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477465787"/>
                  </a:ext>
                </a:extLst>
              </a:tr>
              <a:tr h="525657">
                <a:tc rowSpan="2">
                  <a:txBody>
                    <a:bodyPr/>
                    <a:lstStyle/>
                    <a:p>
                      <a:pPr algn="ctr" rtl="0" fontAlgn="ctr"/>
                      <a:r>
                        <a:rPr lang="en-US" sz="1100" dirty="0">
                          <a:effectLst/>
                          <a:latin typeface="+mn-lt"/>
                          <a:cs typeface="Times New Roman" panose="02020603050405020304" pitchFamily="18" charset="0"/>
                        </a:rPr>
                        <a:t>CURA-32</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 </a:t>
                      </a:r>
                      <a:r>
                        <a:rPr lang="en-US" sz="1100" b="0" u="none" strike="noStrike" dirty="0">
                          <a:solidFill>
                            <a:srgbClr val="000000"/>
                          </a:solidFill>
                          <a:effectLst/>
                          <a:latin typeface="+mn-lt"/>
                          <a:cs typeface="Times New Roman" panose="02020603050405020304" pitchFamily="18" charset="0"/>
                        </a:rPr>
                        <a:t>an Inventor,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I want </a:t>
                      </a:r>
                      <a:r>
                        <a:rPr lang="en-US" sz="1100" b="0" u="none" strike="noStrike" dirty="0">
                          <a:solidFill>
                            <a:srgbClr val="000000"/>
                          </a:solidFill>
                          <a:effectLst/>
                          <a:latin typeface="+mn-lt"/>
                          <a:cs typeface="Times New Roman" panose="02020603050405020304" pitchFamily="18" charset="0"/>
                        </a:rPr>
                        <a:t>to know whether the supplies are as per the requirement or not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so that </a:t>
                      </a:r>
                      <a:r>
                        <a:rPr lang="en-US" sz="1100" b="0" u="none" strike="noStrike" dirty="0">
                          <a:solidFill>
                            <a:srgbClr val="000000"/>
                          </a:solidFill>
                          <a:effectLst/>
                          <a:latin typeface="+mn-lt"/>
                          <a:cs typeface="Times New Roman" panose="02020603050405020304" pitchFamily="18" charset="0"/>
                        </a:rPr>
                        <a:t>I can re-stock them.</a:t>
                      </a:r>
                    </a:p>
                  </a:txBody>
                  <a:tcPr marL="22860" marR="22860" marT="15240" marB="15240" anchor="ctr"/>
                </a:tc>
                <a:tc rowSpan="2">
                  <a:txBody>
                    <a:bodyPr/>
                    <a:lstStyle/>
                    <a:p>
                      <a:pPr algn="ctr" rtl="0" fontAlgn="ctr"/>
                      <a:r>
                        <a:rPr lang="en-US" sz="1100" dirty="0">
                          <a:effectLst/>
                          <a:latin typeface="+mn-lt"/>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04301475"/>
                  </a:ext>
                </a:extLst>
              </a:tr>
              <a:tr h="1036546">
                <a:tc vMerge="1">
                  <a:txBody>
                    <a:bodyPr/>
                    <a:lstStyle/>
                    <a:p>
                      <a:endParaRPr lang="en-US"/>
                    </a:p>
                  </a:txBody>
                  <a:tcPr/>
                </a:tc>
                <a:tc>
                  <a:txBody>
                    <a:bodyPr/>
                    <a:lstStyle/>
                    <a:p>
                      <a:pPr algn="just" rtl="0" fontAlgn="ctr"/>
                      <a:r>
                        <a:rPr lang="en-US" sz="1100" b="1" dirty="0">
                          <a:effectLst/>
                          <a:latin typeface="+mn-lt"/>
                          <a:cs typeface="Times New Roman" panose="02020603050405020304" pitchFamily="18" charset="0"/>
                        </a:rPr>
                        <a:t>Scenario</a:t>
                      </a:r>
                      <a:r>
                        <a:rPr lang="en-US" sz="1100" dirty="0">
                          <a:effectLst/>
                          <a:latin typeface="+mn-lt"/>
                          <a:cs typeface="Times New Roman" panose="02020603050405020304" pitchFamily="18" charset="0"/>
                        </a:rPr>
                        <a:t>: An Inventor wants to check the supplies at the hospital</a:t>
                      </a:r>
                    </a:p>
                    <a:p>
                      <a:pPr algn="just" rtl="0" fontAlgn="ctr"/>
                      <a:r>
                        <a:rPr lang="en-US" sz="1100" b="1" dirty="0">
                          <a:effectLst/>
                          <a:latin typeface="+mn-lt"/>
                          <a:cs typeface="Times New Roman" panose="02020603050405020304" pitchFamily="18" charset="0"/>
                        </a:rPr>
                        <a:t>Given</a:t>
                      </a:r>
                      <a:r>
                        <a:rPr lang="en-US" sz="1100" dirty="0">
                          <a:effectLst/>
                          <a:latin typeface="+mn-lt"/>
                          <a:cs typeface="Times New Roman" panose="02020603050405020304" pitchFamily="18" charset="0"/>
                        </a:rPr>
                        <a:t> I logged in as an Inventor</a:t>
                      </a:r>
                    </a:p>
                    <a:p>
                      <a:pPr algn="just" rtl="0" fontAlgn="ctr"/>
                      <a:r>
                        <a:rPr lang="en-US" sz="1100" b="1" dirty="0">
                          <a:effectLst/>
                          <a:latin typeface="+mn-lt"/>
                          <a:cs typeface="Times New Roman" panose="02020603050405020304" pitchFamily="18" charset="0"/>
                        </a:rPr>
                        <a:t>When </a:t>
                      </a:r>
                      <a:r>
                        <a:rPr lang="en-US" sz="1100" dirty="0">
                          <a:effectLst/>
                          <a:latin typeface="+mn-lt"/>
                          <a:cs typeface="Times New Roman" panose="02020603050405020304" pitchFamily="18" charset="0"/>
                        </a:rPr>
                        <a:t>I open the application and go to this page</a:t>
                      </a:r>
                    </a:p>
                    <a:p>
                      <a:pPr algn="just" rtl="0" fontAlgn="ctr"/>
                      <a:r>
                        <a:rPr lang="en-US" sz="1100" b="1" dirty="0">
                          <a:effectLst/>
                          <a:latin typeface="+mn-lt"/>
                          <a:cs typeface="Times New Roman" panose="02020603050405020304" pitchFamily="18" charset="0"/>
                        </a:rPr>
                        <a:t>then </a:t>
                      </a:r>
                      <a:r>
                        <a:rPr lang="en-US" sz="1100" b="0" dirty="0">
                          <a:effectLst/>
                          <a:latin typeface="+mn-lt"/>
                          <a:cs typeface="Times New Roman" panose="02020603050405020304" pitchFamily="18" charset="0"/>
                        </a:rPr>
                        <a:t>see the inventory supply details page, clicking on the page I should be able to see all the inventory details </a:t>
                      </a:r>
                    </a:p>
                    <a:p>
                      <a:pPr algn="just" rtl="0" fontAlgn="ctr"/>
                      <a:r>
                        <a:rPr lang="en-US" sz="1100" b="1" dirty="0">
                          <a:effectLst/>
                          <a:latin typeface="+mn-lt"/>
                          <a:cs typeface="Times New Roman" panose="02020603050405020304" pitchFamily="18" charset="0"/>
                        </a:rPr>
                        <a:t>and</a:t>
                      </a:r>
                      <a:r>
                        <a:rPr lang="en-US" sz="1100" b="0" dirty="0">
                          <a:effectLst/>
                          <a:latin typeface="+mn-lt"/>
                          <a:cs typeface="Times New Roman" panose="02020603050405020304" pitchFamily="18" charset="0"/>
                        </a:rPr>
                        <a:t> the option to restock.</a:t>
                      </a:r>
                    </a:p>
                    <a:p>
                      <a:pPr algn="just" rtl="0" fontAlgn="ctr"/>
                      <a:endParaRPr lang="en-US" sz="1100" b="1" dirty="0">
                        <a:effectLst/>
                        <a:latin typeface="+mn-lt"/>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987146256"/>
                  </a:ext>
                </a:extLst>
              </a:tr>
              <a:tr h="690864">
                <a:tc rowSpan="2">
                  <a:txBody>
                    <a:bodyPr/>
                    <a:lstStyle/>
                    <a:p>
                      <a:pPr algn="ctr" rtl="0" fontAlgn="ctr"/>
                      <a:r>
                        <a:rPr lang="en-US" sz="1100" dirty="0">
                          <a:effectLst/>
                          <a:latin typeface="+mn-lt"/>
                          <a:cs typeface="Times New Roman" panose="02020603050405020304" pitchFamily="18" charset="0"/>
                        </a:rPr>
                        <a:t>CURA-34</a:t>
                      </a:r>
                    </a:p>
                  </a:txBody>
                  <a:tcPr marL="22860" marR="22860" marT="15240" marB="1524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a:t>
                      </a:r>
                      <a:r>
                        <a:rPr lang="en-US" sz="1100" b="0" u="none" strike="noStrike" dirty="0">
                          <a:solidFill>
                            <a:srgbClr val="000000"/>
                          </a:solidFill>
                          <a:effectLst/>
                          <a:latin typeface="+mn-lt"/>
                          <a:cs typeface="Times New Roman" panose="02020603050405020304" pitchFamily="18" charset="0"/>
                        </a:rPr>
                        <a:t> an Admin, </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cs typeface="Times New Roman" panose="02020603050405020304" pitchFamily="18" charset="0"/>
                        </a:rPr>
                        <a:t>I want to navigate to the doctor/staff/nurse section to check the log-in time</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cs typeface="Times New Roman" panose="02020603050405020304" pitchFamily="18" charset="0"/>
                        </a:rPr>
                        <a:t> </a:t>
                      </a:r>
                      <a:r>
                        <a:rPr lang="en-US" sz="1100" b="1" u="none" strike="noStrike" dirty="0">
                          <a:solidFill>
                            <a:srgbClr val="000000"/>
                          </a:solidFill>
                          <a:effectLst/>
                          <a:latin typeface="+mn-lt"/>
                          <a:cs typeface="Times New Roman" panose="02020603050405020304" pitchFamily="18" charset="0"/>
                        </a:rPr>
                        <a:t>so that </a:t>
                      </a:r>
                      <a:r>
                        <a:rPr lang="en-US" sz="1100" b="0" u="none" strike="noStrike" dirty="0">
                          <a:solidFill>
                            <a:srgbClr val="000000"/>
                          </a:solidFill>
                          <a:effectLst/>
                          <a:latin typeface="+mn-lt"/>
                          <a:cs typeface="Times New Roman" panose="02020603050405020304" pitchFamily="18" charset="0"/>
                        </a:rPr>
                        <a:t>I can verify whether every doctor/nurse/staff is attending the hospital on time.</a:t>
                      </a:r>
                    </a:p>
                    <a:p>
                      <a:pPr algn="just" rtl="0" fontAlgn="ctr"/>
                      <a:endParaRPr lang="en-US" sz="1100" dirty="0">
                        <a:effectLst/>
                        <a:latin typeface="+mn-lt"/>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mn-lt"/>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447874992"/>
                  </a:ext>
                </a:extLst>
              </a:tr>
              <a:tr h="856070">
                <a:tc vMerge="1">
                  <a:txBody>
                    <a:bodyPr/>
                    <a:lstStyle/>
                    <a:p>
                      <a:endParaRPr lang="en-US"/>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Scenario</a:t>
                      </a:r>
                      <a:r>
                        <a:rPr lang="en-US" sz="1100" dirty="0">
                          <a:effectLst/>
                          <a:latin typeface="+mn-lt"/>
                          <a:cs typeface="Times New Roman" panose="02020603050405020304" pitchFamily="18" charset="0"/>
                        </a:rPr>
                        <a:t>: Admin wants to check all user’s log-in &amp; log-out times</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Given</a:t>
                      </a:r>
                      <a:r>
                        <a:rPr lang="en-US" sz="1100" b="0" dirty="0">
                          <a:effectLst/>
                          <a:latin typeface="+mn-lt"/>
                          <a:cs typeface="Times New Roman" panose="02020603050405020304" pitchFamily="18" charset="0"/>
                        </a:rPr>
                        <a:t> I am in the role of logged-in Admin</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When</a:t>
                      </a:r>
                      <a:r>
                        <a:rPr lang="en-US" sz="1100" b="0" dirty="0">
                          <a:effectLst/>
                          <a:latin typeface="+mn-lt"/>
                          <a:cs typeface="Times New Roman" panose="02020603050405020304" pitchFamily="18" charset="0"/>
                        </a:rPr>
                        <a:t> I open the portal</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then</a:t>
                      </a:r>
                      <a:r>
                        <a:rPr lang="en-US" sz="1100" b="0" dirty="0">
                          <a:effectLst/>
                          <a:latin typeface="+mn-lt"/>
                          <a:cs typeface="Times New Roman" panose="02020603050405020304" pitchFamily="18" charset="0"/>
                        </a:rPr>
                        <a:t> in the system, I can check the total hour a doctor/staff/nurse spends seeing patients </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mn-lt"/>
                          <a:cs typeface="Times New Roman" panose="02020603050405020304" pitchFamily="18" charset="0"/>
                        </a:rPr>
                        <a:t>And</a:t>
                      </a:r>
                      <a:r>
                        <a:rPr lang="en-US" sz="1100" b="0" dirty="0">
                          <a:effectLst/>
                          <a:latin typeface="+mn-lt"/>
                          <a:cs typeface="Times New Roman" panose="02020603050405020304" pitchFamily="18" charset="0"/>
                        </a:rPr>
                        <a:t> also verify the doctor/staff/nurse's time.</a:t>
                      </a:r>
                    </a:p>
                  </a:txBody>
                  <a:tcPr marL="22860" marR="22860" marT="15240" marB="15240" anchor="ctr"/>
                </a:tc>
                <a:tc vMerge="1">
                  <a:txBody>
                    <a:bodyPr/>
                    <a:lstStyle/>
                    <a:p>
                      <a:endParaRPr lang="en-US"/>
                    </a:p>
                  </a:txBody>
                  <a:tcPr/>
                </a:tc>
                <a:extLst>
                  <a:ext uri="{0D108BD9-81ED-4DB2-BD59-A6C34878D82A}">
                    <a16:rowId xmlns:a16="http://schemas.microsoft.com/office/drawing/2014/main" val="681076125"/>
                  </a:ext>
                </a:extLst>
              </a:tr>
              <a:tr h="525657">
                <a:tc rowSpan="2">
                  <a:txBody>
                    <a:bodyPr/>
                    <a:lstStyle/>
                    <a:p>
                      <a:pPr algn="ctr" rtl="0" fontAlgn="ctr"/>
                      <a:r>
                        <a:rPr lang="en-US" sz="1100" dirty="0">
                          <a:effectLst/>
                          <a:latin typeface="+mn-lt"/>
                          <a:cs typeface="Times New Roman" panose="02020603050405020304" pitchFamily="18" charset="0"/>
                        </a:rPr>
                        <a:t>CURA-39</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a:t>
                      </a:r>
                      <a:r>
                        <a:rPr lang="en-US" sz="1100" b="0" u="none" strike="noStrike" dirty="0">
                          <a:solidFill>
                            <a:srgbClr val="000000"/>
                          </a:solidFill>
                          <a:effectLst/>
                          <a:latin typeface="+mn-lt"/>
                          <a:cs typeface="Times New Roman" panose="02020603050405020304" pitchFamily="18" charset="0"/>
                        </a:rPr>
                        <a:t> a nurse,</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cs typeface="Times New Roman" panose="02020603050405020304" pitchFamily="18" charset="0"/>
                        </a:rPr>
                        <a:t> </a:t>
                      </a:r>
                      <a:r>
                        <a:rPr lang="en-US" sz="1100" b="1" u="none" strike="noStrike" dirty="0">
                          <a:solidFill>
                            <a:srgbClr val="000000"/>
                          </a:solidFill>
                          <a:effectLst/>
                          <a:latin typeface="+mn-lt"/>
                          <a:cs typeface="Times New Roman" panose="02020603050405020304" pitchFamily="18" charset="0"/>
                        </a:rPr>
                        <a:t>I want </a:t>
                      </a:r>
                      <a:r>
                        <a:rPr lang="en-US" sz="1100" b="0" u="none" strike="noStrike" dirty="0">
                          <a:solidFill>
                            <a:srgbClr val="000000"/>
                          </a:solidFill>
                          <a:effectLst/>
                          <a:latin typeface="+mn-lt"/>
                          <a:cs typeface="Times New Roman" panose="02020603050405020304" pitchFamily="18" charset="0"/>
                        </a:rPr>
                        <a:t>to </a:t>
                      </a:r>
                      <a:r>
                        <a:rPr lang="en-US" sz="1100" b="0" u="none" strike="noStrike" kern="1200" dirty="0">
                          <a:solidFill>
                            <a:srgbClr val="000000"/>
                          </a:solidFill>
                          <a:effectLst/>
                          <a:latin typeface="+mn-lt"/>
                          <a:cs typeface="Times New Roman" panose="02020603050405020304" pitchFamily="18" charset="0"/>
                        </a:rPr>
                        <a:t>see the prescriptions given by the doctor to the patients through the nurse portal.</a:t>
                      </a:r>
                      <a:endParaRPr lang="en-US" sz="1100" b="0" i="0" u="none" strike="noStrike" kern="1200" dirty="0">
                        <a:solidFill>
                          <a:srgbClr val="000000"/>
                        </a:solidFill>
                        <a:effectLst/>
                        <a:latin typeface="+mn-lt"/>
                        <a:ea typeface="+mn-ea"/>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mn-lt"/>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3463327698"/>
                  </a:ext>
                </a:extLst>
              </a:tr>
              <a:tr h="868260">
                <a:tc vMerge="1">
                  <a:txBody>
                    <a:bodyPr/>
                    <a:lstStyle/>
                    <a:p>
                      <a:endParaRPr lang="en-US"/>
                    </a:p>
                  </a:txBody>
                  <a:tcPr/>
                </a:tc>
                <a:tc>
                  <a:txBody>
                    <a:bodyPr/>
                    <a:lstStyle/>
                    <a:p>
                      <a:pPr algn="just" rtl="0" fontAlgn="ctr"/>
                      <a:r>
                        <a:rPr lang="en-US" sz="1100" b="1" dirty="0">
                          <a:effectLst/>
                          <a:latin typeface="+mn-lt"/>
                          <a:cs typeface="Times New Roman" panose="02020603050405020304" pitchFamily="18" charset="0"/>
                        </a:rPr>
                        <a:t>Scenario</a:t>
                      </a:r>
                      <a:r>
                        <a:rPr lang="en-US" sz="1100" dirty="0">
                          <a:effectLst/>
                          <a:latin typeface="+mn-lt"/>
                          <a:cs typeface="Times New Roman" panose="02020603050405020304" pitchFamily="18" charset="0"/>
                        </a:rPr>
                        <a:t>: Nurse wants to check the prescriptions of patients</a:t>
                      </a:r>
                    </a:p>
                    <a:p>
                      <a:pPr algn="just" rtl="0" fontAlgn="ctr"/>
                      <a:r>
                        <a:rPr lang="en-US" sz="1100" b="1" dirty="0">
                          <a:effectLst/>
                          <a:latin typeface="+mn-lt"/>
                          <a:cs typeface="Times New Roman" panose="02020603050405020304" pitchFamily="18" charset="0"/>
                        </a:rPr>
                        <a:t>Given</a:t>
                      </a:r>
                      <a:r>
                        <a:rPr lang="en-US" sz="1100" dirty="0">
                          <a:effectLst/>
                          <a:latin typeface="+mn-lt"/>
                          <a:cs typeface="Times New Roman" panose="02020603050405020304" pitchFamily="18" charset="0"/>
                        </a:rPr>
                        <a:t> I'm in the role of  Nurse or logged in as the nurse</a:t>
                      </a:r>
                    </a:p>
                    <a:p>
                      <a:pPr algn="just" rtl="0" fontAlgn="ctr"/>
                      <a:r>
                        <a:rPr lang="en-US" sz="1100" b="1" dirty="0">
                          <a:effectLst/>
                          <a:latin typeface="+mn-lt"/>
                          <a:cs typeface="Times New Roman" panose="02020603050405020304" pitchFamily="18" charset="0"/>
                        </a:rPr>
                        <a:t>When</a:t>
                      </a:r>
                      <a:r>
                        <a:rPr lang="en-US" sz="1100" dirty="0">
                          <a:effectLst/>
                          <a:latin typeface="+mn-lt"/>
                          <a:cs typeface="Times New Roman" panose="02020603050405020304" pitchFamily="18" charset="0"/>
                        </a:rPr>
                        <a:t> I open the web application </a:t>
                      </a:r>
                    </a:p>
                    <a:p>
                      <a:pPr algn="just" rtl="0" fontAlgn="ctr"/>
                      <a:r>
                        <a:rPr lang="en-US" sz="1100" b="1" dirty="0">
                          <a:effectLst/>
                          <a:latin typeface="+mn-lt"/>
                          <a:cs typeface="Times New Roman" panose="02020603050405020304" pitchFamily="18" charset="0"/>
                        </a:rPr>
                        <a:t>then </a:t>
                      </a:r>
                      <a:r>
                        <a:rPr lang="en-US" sz="1100" dirty="0">
                          <a:effectLst/>
                          <a:latin typeface="+mn-lt"/>
                          <a:cs typeface="Times New Roman" panose="02020603050405020304" pitchFamily="18" charset="0"/>
                        </a:rPr>
                        <a:t>see the prescriptions tab and click on it and verify them in the portal.</a:t>
                      </a:r>
                    </a:p>
                    <a:p>
                      <a:pPr algn="just" rtl="0" fontAlgn="ctr"/>
                      <a:endParaRPr lang="en-US" sz="1100" dirty="0">
                        <a:effectLst/>
                        <a:latin typeface="+mn-lt"/>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1757680" y="0"/>
            <a:ext cx="7744462" cy="213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cs typeface="Times New Roman" panose="02020603050405020304" pitchFamily="18" charset="0"/>
              </a:rPr>
              <a:t>User Stories &amp; Acceptance Criteria</a:t>
            </a:r>
          </a:p>
        </p:txBody>
      </p:sp>
    </p:spTree>
    <p:extLst>
      <p:ext uri="{BB962C8B-B14F-4D97-AF65-F5344CB8AC3E}">
        <p14:creationId xmlns:p14="http://schemas.microsoft.com/office/powerpoint/2010/main" val="35733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p:txBody>
          <a:bodyPr>
            <a:normAutofit/>
          </a:bodyPr>
          <a:lstStyle/>
          <a:p>
            <a:r>
              <a:rPr lang="en-US" sz="4500" dirty="0">
                <a:latin typeface="Times New Roman" panose="02020603050405020304" pitchFamily="18" charset="0"/>
                <a:cs typeface="Times New Roman" panose="02020603050405020304" pitchFamily="18" charset="0"/>
              </a:rPr>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t="12468" b="12468"/>
          <a:stretch/>
        </p:blipFill>
        <p:spPr>
          <a:xfrm>
            <a:off x="1439555" y="291259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sz="1400" dirty="0">
                <a:latin typeface="Times New Roman" panose="02020603050405020304" pitchFamily="18" charset="0"/>
                <a:cs typeface="Times New Roman" panose="02020603050405020304" pitchFamily="18" charset="0"/>
              </a:rPr>
              <a:t>SCRUM MASTER</a:t>
            </a:r>
          </a:p>
          <a:p>
            <a:r>
              <a:rPr lang="en-US" sz="1400" dirty="0">
                <a:latin typeface="Times New Roman" panose="02020603050405020304" pitchFamily="18" charset="0"/>
                <a:cs typeface="Times New Roman" panose="02020603050405020304" pitchFamily="18" charset="0"/>
              </a:rPr>
              <a:t>DATABBASE </a:t>
            </a:r>
          </a:p>
          <a:p>
            <a:r>
              <a:rPr lang="en-US" sz="1400" dirty="0">
                <a:latin typeface="Times New Roman" panose="02020603050405020304" pitchFamily="18" charset="0"/>
                <a:cs typeface="Times New Roman" panose="02020603050405020304" pitchFamily="18" charset="0"/>
              </a:rPr>
              <a:t>ADMINISTRATOR</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p:txBody>
          <a:bodyPr/>
          <a:lstStyle/>
          <a:p>
            <a:r>
              <a:rPr lang="en-US" sz="1400">
                <a:latin typeface="Times New Roman" panose="02020603050405020304" pitchFamily="18" charset="0"/>
                <a:cs typeface="Times New Roman" panose="02020603050405020304" pitchFamily="18" charset="0"/>
              </a:rPr>
              <a:t>DEVELOPER</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p:txBody>
          <a:bodyPr/>
          <a:lstStyle/>
          <a:p>
            <a:r>
              <a:rPr lang="en-US">
                <a:latin typeface="Times New Roman" panose="02020603050405020304" pitchFamily="18" charset="0"/>
                <a:cs typeface="Times New Roman" panose="02020603050405020304" pitchFamily="18" charset="0"/>
              </a:rPr>
              <a:t>BINDU VALISETTY</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t="12500" b="12500"/>
          <a:stretch/>
        </p:blipFill>
        <p:spPr>
          <a:xfrm>
            <a:off x="3820952" y="2886073"/>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4"/>
          <a:srcRect t="11111" b="11111"/>
          <a:stretch/>
        </p:blipFill>
        <p:spPr>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p:txBody>
          <a:bodyPr/>
          <a:lstStyle/>
          <a:p>
            <a:r>
              <a:rPr lang="en-US">
                <a:latin typeface="Times New Roman" panose="02020603050405020304" pitchFamily="18" charset="0"/>
                <a:cs typeface="Times New Roman" panose="02020603050405020304" pitchFamily="18" charset="0"/>
              </a:rPr>
              <a:t>KULDEEP KALUVALA</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p:txBody>
          <a:bodyPr/>
          <a:lstStyle/>
          <a:p>
            <a:r>
              <a:rPr lang="en-US" sz="1400" dirty="0">
                <a:latin typeface="Times New Roman" panose="02020603050405020304" pitchFamily="18" charset="0"/>
                <a:cs typeface="Times New Roman" panose="02020603050405020304" pitchFamily="18" charset="0"/>
              </a:rPr>
              <a:t>UI/UX DEVELOPER</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p:txBody>
          <a:bodyPr/>
          <a:lstStyle/>
          <a:p>
            <a:r>
              <a:rPr lang="en-US" sz="1400">
                <a:latin typeface="Times New Roman" panose="02020603050405020304" pitchFamily="18" charset="0"/>
                <a:cs typeface="Times New Roman" panose="02020603050405020304" pitchFamily="18" charset="0"/>
              </a:rPr>
              <a:t>PROJECT MANAGER</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p:txBody>
          <a:bodyPr/>
          <a:lstStyle/>
          <a:p>
            <a:r>
              <a:rPr lang="en-US">
                <a:latin typeface="Times New Roman" panose="02020603050405020304" pitchFamily="18" charset="0"/>
                <a:cs typeface="Times New Roman" panose="02020603050405020304" pitchFamily="18" charset="0"/>
              </a:rPr>
              <a:t>MOUNIKA THALLA</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5"/>
          <a:srcRect t="10000" b="10000"/>
          <a:stretch/>
        </p:blipFill>
        <p:spPr>
          <a:xfrm>
            <a:off x="6327577" y="2886073"/>
            <a:ext cx="1845511" cy="18455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930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476134-609C-01C6-3BAC-02AD9E3E9334}"/>
              </a:ext>
            </a:extLst>
          </p:cNvPr>
          <p:cNvSpPr>
            <a:spLocks noGrp="1"/>
          </p:cNvSpPr>
          <p:nvPr>
            <p:ph type="ftr" sz="quarter" idx="11"/>
          </p:nvPr>
        </p:nvSpPr>
        <p:spPr>
          <a:xfrm>
            <a:off x="5140397" y="6356350"/>
            <a:ext cx="4114800" cy="365125"/>
          </a:xfrm>
        </p:spPr>
        <p:txBody>
          <a:bodyPr/>
          <a:lstStyle/>
          <a:p>
            <a:r>
              <a:rPr lang="en-US"/>
              <a:t>PRESENTATION TITLE</a:t>
            </a:r>
            <a:endParaRPr lang="en-US" dirty="0"/>
          </a:p>
        </p:txBody>
      </p:sp>
      <p:graphicFrame>
        <p:nvGraphicFramePr>
          <p:cNvPr id="6" name="Table 5">
            <a:extLst>
              <a:ext uri="{FF2B5EF4-FFF2-40B4-BE49-F238E27FC236}">
                <a16:creationId xmlns:a16="http://schemas.microsoft.com/office/drawing/2014/main" id="{970850B6-90A0-06BC-5E13-5025A5F73271}"/>
              </a:ext>
            </a:extLst>
          </p:cNvPr>
          <p:cNvGraphicFramePr>
            <a:graphicFrameLocks noGrp="1"/>
          </p:cNvGraphicFramePr>
          <p:nvPr>
            <p:extLst>
              <p:ext uri="{D42A27DB-BD31-4B8C-83A1-F6EECF244321}">
                <p14:modId xmlns:p14="http://schemas.microsoft.com/office/powerpoint/2010/main" val="3275057511"/>
              </p:ext>
            </p:extLst>
          </p:nvPr>
        </p:nvGraphicFramePr>
        <p:xfrm>
          <a:off x="2143197" y="235971"/>
          <a:ext cx="7803442" cy="6592184"/>
        </p:xfrm>
        <a:graphic>
          <a:graphicData uri="http://schemas.openxmlformats.org/drawingml/2006/table">
            <a:tbl>
              <a:tblPr>
                <a:tableStyleId>{46F890A9-2807-4EBB-B81D-B2AA78EC7F39}</a:tableStyleId>
              </a:tblPr>
              <a:tblGrid>
                <a:gridCol w="1067850">
                  <a:extLst>
                    <a:ext uri="{9D8B030D-6E8A-4147-A177-3AD203B41FA5}">
                      <a16:colId xmlns:a16="http://schemas.microsoft.com/office/drawing/2014/main" val="3153659169"/>
                    </a:ext>
                  </a:extLst>
                </a:gridCol>
                <a:gridCol w="5540795">
                  <a:extLst>
                    <a:ext uri="{9D8B030D-6E8A-4147-A177-3AD203B41FA5}">
                      <a16:colId xmlns:a16="http://schemas.microsoft.com/office/drawing/2014/main" val="1611137491"/>
                    </a:ext>
                  </a:extLst>
                </a:gridCol>
                <a:gridCol w="1194797">
                  <a:extLst>
                    <a:ext uri="{9D8B030D-6E8A-4147-A177-3AD203B41FA5}">
                      <a16:colId xmlns:a16="http://schemas.microsoft.com/office/drawing/2014/main" val="2327726043"/>
                    </a:ext>
                  </a:extLst>
                </a:gridCol>
              </a:tblGrid>
              <a:tr h="3250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User Story ID</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Summary</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Status</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844937566"/>
                  </a:ext>
                </a:extLst>
              </a:tr>
              <a:tr h="653896">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rPr>
                        <a:t>CURA-31</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rtl="0" fontAlgn="ctr"/>
                      <a:r>
                        <a:rPr lang="en-US" sz="1100" b="1" dirty="0">
                          <a:effectLst/>
                        </a:rPr>
                        <a:t>As</a:t>
                      </a:r>
                      <a:r>
                        <a:rPr lang="en-US" sz="1100" dirty="0">
                          <a:effectLst/>
                        </a:rPr>
                        <a:t> a Patient, </a:t>
                      </a:r>
                    </a:p>
                    <a:p>
                      <a:pPr rtl="0" fontAlgn="ctr"/>
                      <a:r>
                        <a:rPr lang="en-US" sz="1100" b="1" dirty="0">
                          <a:effectLst/>
                        </a:rPr>
                        <a:t>I want </a:t>
                      </a:r>
                      <a:r>
                        <a:rPr lang="en-US" sz="1100" dirty="0">
                          <a:effectLst/>
                        </a:rPr>
                        <a:t>to submit my symptoms/previous history documents in the portal for assessment</a:t>
                      </a:r>
                    </a:p>
                    <a:p>
                      <a:pPr rtl="0" fontAlgn="ctr"/>
                      <a:r>
                        <a:rPr lang="en-US" sz="1100" b="1" dirty="0">
                          <a:effectLst/>
                        </a:rPr>
                        <a:t>so that </a:t>
                      </a:r>
                      <a:r>
                        <a:rPr lang="en-US" sz="1100" dirty="0">
                          <a:effectLst/>
                        </a:rPr>
                        <a:t>I may receive a accurate determination</a:t>
                      </a:r>
                    </a:p>
                    <a:p>
                      <a:pPr algn="l"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rPr>
                        <a:t>Done</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1833517256"/>
                  </a:ext>
                </a:extLst>
              </a:tr>
              <a:tr h="1163028">
                <a:tc vMerge="1">
                  <a:txBody>
                    <a:bodyPr/>
                    <a:lstStyle/>
                    <a:p>
                      <a:endParaRPr lang="en-US"/>
                    </a:p>
                  </a:txBody>
                  <a:tcPr/>
                </a:tc>
                <a:tc>
                  <a:txBody>
                    <a:bodyPr/>
                    <a:lstStyle/>
                    <a:p>
                      <a:pPr rtl="0" fontAlgn="ctr"/>
                      <a:r>
                        <a:rPr lang="en-US" sz="1100" b="1" dirty="0">
                          <a:effectLst/>
                        </a:rPr>
                        <a:t>Scenario</a:t>
                      </a:r>
                      <a:r>
                        <a:rPr lang="en-US" sz="1100" dirty="0">
                          <a:effectLst/>
                        </a:rPr>
                        <a:t> : Patient wants to upload his previous history documents</a:t>
                      </a:r>
                    </a:p>
                    <a:p>
                      <a:pPr rtl="0" fontAlgn="ctr"/>
                      <a:r>
                        <a:rPr lang="en-US" sz="1100" dirty="0">
                          <a:effectLst/>
                        </a:rPr>
                        <a:t> &amp; symptoms</a:t>
                      </a:r>
                    </a:p>
                    <a:p>
                      <a:pPr rtl="0" fontAlgn="ctr"/>
                      <a:r>
                        <a:rPr lang="en-US" sz="1100" b="1" dirty="0">
                          <a:effectLst/>
                        </a:rPr>
                        <a:t>Given</a:t>
                      </a:r>
                      <a:r>
                        <a:rPr lang="en-US" sz="1100" dirty="0">
                          <a:effectLst/>
                        </a:rPr>
                        <a:t> I logged as Patient</a:t>
                      </a:r>
                    </a:p>
                    <a:p>
                      <a:pPr rtl="0" fontAlgn="ctr"/>
                      <a:r>
                        <a:rPr lang="en-US" sz="1100" b="1" dirty="0">
                          <a:effectLst/>
                        </a:rPr>
                        <a:t>When</a:t>
                      </a:r>
                      <a:r>
                        <a:rPr lang="en-US" sz="1100" dirty="0">
                          <a:effectLst/>
                        </a:rPr>
                        <a:t> I open the application and go to this page</a:t>
                      </a:r>
                    </a:p>
                    <a:p>
                      <a:pPr rtl="0" fontAlgn="ctr"/>
                      <a:r>
                        <a:rPr lang="en-US" sz="1100" b="1" dirty="0">
                          <a:effectLst/>
                        </a:rPr>
                        <a:t>then</a:t>
                      </a:r>
                      <a:r>
                        <a:rPr lang="en-US" sz="1100" dirty="0">
                          <a:effectLst/>
                        </a:rPr>
                        <a:t> see the browse option for uploading the documents</a:t>
                      </a:r>
                    </a:p>
                    <a:p>
                      <a:pPr rtl="0" fontAlgn="ctr"/>
                      <a:r>
                        <a:rPr lang="en-US" sz="1100" b="1" dirty="0">
                          <a:effectLst/>
                        </a:rPr>
                        <a:t>and</a:t>
                      </a:r>
                      <a:r>
                        <a:rPr lang="en-US" sz="1100" dirty="0">
                          <a:effectLst/>
                        </a:rPr>
                        <a:t> see the page to enter the details of my previous history  &amp; symptoms.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591925952"/>
                  </a:ext>
                </a:extLst>
              </a:tr>
              <a:tr h="515265">
                <a:tc rowSpan="2">
                  <a:txBody>
                    <a:bodyPr/>
                    <a:lstStyle/>
                    <a:p>
                      <a:pPr algn="ctr" rtl="0" fontAlgn="ctr"/>
                      <a:r>
                        <a:rPr lang="en-US" sz="1100" dirty="0">
                          <a:effectLst/>
                        </a:rPr>
                        <a:t>CURA-30</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As </a:t>
                      </a:r>
                      <a:r>
                        <a:rPr lang="en-US" sz="1100" dirty="0">
                          <a:effectLst/>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I want </a:t>
                      </a:r>
                      <a:r>
                        <a:rPr lang="en-US" sz="1100" dirty="0">
                          <a:effectLst/>
                        </a:rPr>
                        <a:t>to confirm whether my appointment with the doctor is set up or no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so that </a:t>
                      </a:r>
                      <a:r>
                        <a:rPr lang="en-US" sz="1100" dirty="0">
                          <a:effectLst/>
                        </a:rPr>
                        <a:t>I can have an idea about my appointment with doctor</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3089128758"/>
                  </a:ext>
                </a:extLst>
              </a:tr>
              <a:tr h="839147">
                <a:tc vMerge="1">
                  <a:txBody>
                    <a:bodyPr/>
                    <a:lstStyle/>
                    <a:p>
                      <a:endParaRPr lang="en-US"/>
                    </a:p>
                  </a:txBody>
                  <a:tcPr/>
                </a:tc>
                <a:tc>
                  <a:txBody>
                    <a:bodyPr/>
                    <a:lstStyle/>
                    <a:p>
                      <a:pPr rtl="0" fontAlgn="ctr"/>
                      <a:r>
                        <a:rPr lang="en-US" sz="1100" b="1" dirty="0">
                          <a:effectLst/>
                        </a:rPr>
                        <a:t>Scenario</a:t>
                      </a:r>
                      <a:r>
                        <a:rPr lang="en-US" sz="1100" dirty="0">
                          <a:effectLst/>
                        </a:rPr>
                        <a:t> : Patient wants to check with his appointment details</a:t>
                      </a:r>
                    </a:p>
                    <a:p>
                      <a:pPr rtl="0" fontAlgn="ctr"/>
                      <a:r>
                        <a:rPr lang="en-US" sz="1100" b="1" dirty="0">
                          <a:effectLst/>
                        </a:rPr>
                        <a:t>Given</a:t>
                      </a:r>
                      <a:r>
                        <a:rPr lang="en-US" sz="1100" dirty="0">
                          <a:effectLst/>
                        </a:rPr>
                        <a:t> I logged as Patient</a:t>
                      </a:r>
                    </a:p>
                    <a:p>
                      <a:pPr rtl="0" fontAlgn="ctr"/>
                      <a:r>
                        <a:rPr lang="en-US" sz="1100" b="1" dirty="0">
                          <a:effectLst/>
                        </a:rPr>
                        <a:t>When</a:t>
                      </a:r>
                      <a:r>
                        <a:rPr lang="en-US" sz="1100" dirty="0">
                          <a:effectLst/>
                        </a:rPr>
                        <a:t> I open the application and go to this page</a:t>
                      </a:r>
                    </a:p>
                    <a:p>
                      <a:pPr rtl="0" fontAlgn="ctr"/>
                      <a:r>
                        <a:rPr lang="en-US" sz="1100" b="1" dirty="0">
                          <a:effectLst/>
                        </a:rPr>
                        <a:t>then</a:t>
                      </a:r>
                      <a:r>
                        <a:rPr lang="en-US" sz="1100" dirty="0">
                          <a:effectLst/>
                        </a:rPr>
                        <a:t> see my appointment details with the doctor </a:t>
                      </a:r>
                    </a:p>
                    <a:p>
                      <a:pPr rtl="0" fontAlgn="ctr"/>
                      <a:r>
                        <a:rPr lang="en-US" sz="1100" b="1" dirty="0">
                          <a:effectLst/>
                        </a:rPr>
                        <a:t>and</a:t>
                      </a:r>
                      <a:r>
                        <a:rPr lang="en-US" sz="1100" dirty="0">
                          <a:effectLst/>
                        </a:rPr>
                        <a:t> I plan accordingly.</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565523177"/>
                  </a:ext>
                </a:extLst>
              </a:tr>
              <a:tr h="677206">
                <a:tc rowSpan="2">
                  <a:txBody>
                    <a:bodyPr/>
                    <a:lstStyle/>
                    <a:p>
                      <a:pPr algn="ctr" rtl="0" fontAlgn="ctr"/>
                      <a:r>
                        <a:rPr lang="en-US" sz="1100" dirty="0">
                          <a:effectLst/>
                        </a:rPr>
                        <a:t>CURA-33</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algn="l" fontAlgn="t"/>
                      <a:r>
                        <a:rPr lang="en-US" sz="1100" b="1" u="none" strike="noStrike" dirty="0">
                          <a:solidFill>
                            <a:srgbClr val="000000"/>
                          </a:solidFill>
                          <a:effectLst/>
                        </a:rPr>
                        <a:t>As </a:t>
                      </a:r>
                      <a:r>
                        <a:rPr lang="en-US" sz="1100" b="0" u="none" strike="noStrike" dirty="0">
                          <a:solidFill>
                            <a:srgbClr val="000000"/>
                          </a:solidFill>
                          <a:effectLst/>
                        </a:rPr>
                        <a:t>a Pathologist, </a:t>
                      </a:r>
                    </a:p>
                    <a:p>
                      <a:pPr algn="l" fontAlgn="t"/>
                      <a:r>
                        <a:rPr lang="en-US" sz="1100" b="1" u="none" strike="noStrike" dirty="0">
                          <a:solidFill>
                            <a:srgbClr val="000000"/>
                          </a:solidFill>
                          <a:effectLst/>
                        </a:rPr>
                        <a:t>I want </a:t>
                      </a:r>
                      <a:r>
                        <a:rPr lang="en-US" sz="1100" b="0" u="none" strike="noStrike" dirty="0">
                          <a:solidFill>
                            <a:srgbClr val="000000"/>
                          </a:solidFill>
                          <a:effectLst/>
                        </a:rPr>
                        <a:t>to know whether samples of the patient are correctly entered or no, </a:t>
                      </a:r>
                    </a:p>
                    <a:p>
                      <a:pPr algn="l" fontAlgn="t"/>
                      <a:r>
                        <a:rPr lang="en-US" sz="1100" b="1" u="none" strike="noStrike" dirty="0">
                          <a:solidFill>
                            <a:srgbClr val="000000"/>
                          </a:solidFill>
                          <a:effectLst/>
                        </a:rPr>
                        <a:t>so that </a:t>
                      </a:r>
                      <a:r>
                        <a:rPr lang="en-US" sz="1100" b="0" u="none" strike="noStrike" dirty="0">
                          <a:solidFill>
                            <a:srgbClr val="000000"/>
                          </a:solidFill>
                          <a:effectLst/>
                        </a:rPr>
                        <a:t>there is no confusion with patient's details with others.</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2055560027"/>
                  </a:ext>
                </a:extLst>
              </a:tr>
              <a:tr h="839147">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Scenario </a:t>
                      </a:r>
                      <a:r>
                        <a:rPr lang="en-US" sz="1100" dirty="0">
                          <a:effectLst/>
                        </a:rPr>
                        <a:t>: Pathologist wants to check patient's samples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Given</a:t>
                      </a:r>
                      <a:r>
                        <a:rPr lang="en-US" sz="1100" dirty="0">
                          <a:effectLst/>
                        </a:rPr>
                        <a:t> I am in a role of logged-in Pathologist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When</a:t>
                      </a:r>
                      <a:r>
                        <a:rPr lang="en-US" sz="1100" dirty="0">
                          <a:effectLst/>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then</a:t>
                      </a:r>
                      <a:r>
                        <a:rPr lang="en-US" sz="1100" dirty="0">
                          <a:effectLst/>
                        </a:rPr>
                        <a:t> verify the patient's samples entered correctly or not </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400404471"/>
                  </a:ext>
                </a:extLst>
              </a:tr>
              <a:tr h="515265">
                <a:tc rowSpan="2">
                  <a:txBody>
                    <a:bodyPr/>
                    <a:lstStyle/>
                    <a:p>
                      <a:pPr algn="ctr" rtl="0" fontAlgn="ctr"/>
                      <a:r>
                        <a:rPr lang="en-US" sz="1100" dirty="0">
                          <a:effectLst/>
                        </a:rPr>
                        <a:t>CURA-37</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rPr>
                        <a:t>As</a:t>
                      </a:r>
                      <a:r>
                        <a:rPr lang="en-US" sz="1100" cap="none" spc="0" dirty="0">
                          <a:solidFill>
                            <a:schemeClr val="tx1"/>
                          </a:solidFill>
                        </a:rPr>
                        <a:t> a Pathologist</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cap="none" spc="0" dirty="0">
                          <a:solidFill>
                            <a:schemeClr val="tx1"/>
                          </a:solidFill>
                        </a:rPr>
                        <a:t> </a:t>
                      </a:r>
                      <a:r>
                        <a:rPr lang="en-US" sz="1100" b="1" cap="none" spc="0" dirty="0">
                          <a:solidFill>
                            <a:schemeClr val="tx1"/>
                          </a:solidFill>
                        </a:rPr>
                        <a:t>I want to  </a:t>
                      </a:r>
                      <a:r>
                        <a:rPr lang="en-US" sz="1100" cap="none" spc="0" dirty="0">
                          <a:solidFill>
                            <a:schemeClr val="tx1"/>
                          </a:solidFill>
                        </a:rPr>
                        <a:t>upload patient test results in portal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rPr>
                        <a:t>so that </a:t>
                      </a:r>
                      <a:r>
                        <a:rPr lang="en-US" sz="1100" cap="none" spc="0" dirty="0">
                          <a:solidFill>
                            <a:schemeClr val="tx1"/>
                          </a:solidFill>
                        </a:rPr>
                        <a:t>it will be easy to check report for Doctor before patient’s appointment .</a:t>
                      </a:r>
                      <a:endParaRPr lang="en-US" sz="1100" cap="none" spc="0" dirty="0">
                        <a:solidFill>
                          <a:schemeClr val="tx1"/>
                        </a:solidFill>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412914499"/>
                  </a:ext>
                </a:extLst>
              </a:tr>
              <a:tr h="881049">
                <a:tc vMerge="1">
                  <a:txBody>
                    <a:bodyPr/>
                    <a:lstStyle/>
                    <a:p>
                      <a:endParaRPr lang="en-US"/>
                    </a:p>
                  </a:txBody>
                  <a:tcPr/>
                </a:tc>
                <a:tc>
                  <a:txBody>
                    <a:bodyPr/>
                    <a:lstStyle/>
                    <a:p>
                      <a:pPr rtl="0" fontAlgn="ctr"/>
                      <a:r>
                        <a:rPr lang="en-US" sz="1100" b="1" dirty="0">
                          <a:effectLst/>
                        </a:rPr>
                        <a:t>Scenario </a:t>
                      </a:r>
                      <a:r>
                        <a:rPr lang="en-US" sz="1100" dirty="0">
                          <a:effectLst/>
                        </a:rPr>
                        <a:t>: Pathologist wants to upload test reports</a:t>
                      </a:r>
                    </a:p>
                    <a:p>
                      <a:pPr rtl="0" fontAlgn="ctr"/>
                      <a:r>
                        <a:rPr lang="en-US" sz="1100" b="1" dirty="0">
                          <a:effectLst/>
                        </a:rPr>
                        <a:t>Given</a:t>
                      </a:r>
                      <a:r>
                        <a:rPr lang="en-US" sz="1100" dirty="0">
                          <a:effectLst/>
                        </a:rPr>
                        <a:t> I'm in a role of  Pathology or logged-in pathology</a:t>
                      </a:r>
                    </a:p>
                    <a:p>
                      <a:pPr rtl="0" fontAlgn="ctr"/>
                      <a:r>
                        <a:rPr lang="en-US" sz="1100" b="1" dirty="0">
                          <a:effectLst/>
                        </a:rPr>
                        <a:t>When</a:t>
                      </a:r>
                      <a:r>
                        <a:rPr lang="en-US" sz="1100" dirty="0">
                          <a:effectLst/>
                        </a:rPr>
                        <a:t> I open the web application </a:t>
                      </a:r>
                    </a:p>
                    <a:p>
                      <a:pPr rtl="0" fontAlgn="ctr"/>
                      <a:r>
                        <a:rPr lang="en-US" sz="1100" b="1" dirty="0">
                          <a:effectLst/>
                        </a:rPr>
                        <a:t>then </a:t>
                      </a:r>
                      <a:r>
                        <a:rPr lang="en-US" sz="1100" dirty="0">
                          <a:effectLst/>
                        </a:rPr>
                        <a:t>see the reports tab and click on it and upload test results in portal.</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500539836"/>
                  </a:ext>
                </a:extLst>
              </a:tr>
            </a:tbl>
          </a:graphicData>
        </a:graphic>
      </p:graphicFrame>
      <p:sp>
        <p:nvSpPr>
          <p:cNvPr id="7" name="Rectangle 6">
            <a:extLst>
              <a:ext uri="{FF2B5EF4-FFF2-40B4-BE49-F238E27FC236}">
                <a16:creationId xmlns:a16="http://schemas.microsoft.com/office/drawing/2014/main" id="{2CA24966-207A-CE7A-0AB0-396F9FB869EC}"/>
              </a:ext>
            </a:extLst>
          </p:cNvPr>
          <p:cNvSpPr/>
          <p:nvPr/>
        </p:nvSpPr>
        <p:spPr>
          <a:xfrm>
            <a:off x="2143197" y="22611"/>
            <a:ext cx="7744462" cy="213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User Stories &amp; Acceptance Criteria</a:t>
            </a:r>
          </a:p>
        </p:txBody>
      </p:sp>
    </p:spTree>
    <p:extLst>
      <p:ext uri="{BB962C8B-B14F-4D97-AF65-F5344CB8AC3E}">
        <p14:creationId xmlns:p14="http://schemas.microsoft.com/office/powerpoint/2010/main" val="151014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476134-609C-01C6-3BAC-02AD9E3E9334}"/>
              </a:ext>
            </a:extLst>
          </p:cNvPr>
          <p:cNvSpPr>
            <a:spLocks noGrp="1"/>
          </p:cNvSpPr>
          <p:nvPr>
            <p:ph type="ftr" sz="quarter" idx="11"/>
          </p:nvPr>
        </p:nvSpPr>
        <p:spPr>
          <a:xfrm>
            <a:off x="5140397" y="6356350"/>
            <a:ext cx="4114800" cy="365125"/>
          </a:xfrm>
        </p:spPr>
        <p:txBody>
          <a:bodyPr/>
          <a:lstStyle/>
          <a:p>
            <a:r>
              <a:rPr lang="en-US"/>
              <a:t>PRESENTATION TITLE</a:t>
            </a:r>
            <a:endParaRPr lang="en-US" dirty="0"/>
          </a:p>
        </p:txBody>
      </p:sp>
      <p:graphicFrame>
        <p:nvGraphicFramePr>
          <p:cNvPr id="6" name="Table 5">
            <a:extLst>
              <a:ext uri="{FF2B5EF4-FFF2-40B4-BE49-F238E27FC236}">
                <a16:creationId xmlns:a16="http://schemas.microsoft.com/office/drawing/2014/main" id="{970850B6-90A0-06BC-5E13-5025A5F73271}"/>
              </a:ext>
            </a:extLst>
          </p:cNvPr>
          <p:cNvGraphicFramePr>
            <a:graphicFrameLocks noGrp="1"/>
          </p:cNvGraphicFramePr>
          <p:nvPr>
            <p:extLst>
              <p:ext uri="{D42A27DB-BD31-4B8C-83A1-F6EECF244321}">
                <p14:modId xmlns:p14="http://schemas.microsoft.com/office/powerpoint/2010/main" val="3310294836"/>
              </p:ext>
            </p:extLst>
          </p:nvPr>
        </p:nvGraphicFramePr>
        <p:xfrm>
          <a:off x="2113707" y="93096"/>
          <a:ext cx="7803442" cy="6692464"/>
        </p:xfrm>
        <a:graphic>
          <a:graphicData uri="http://schemas.openxmlformats.org/drawingml/2006/table">
            <a:tbl>
              <a:tblPr>
                <a:tableStyleId>{46F890A9-2807-4EBB-B81D-B2AA78EC7F39}</a:tableStyleId>
              </a:tblPr>
              <a:tblGrid>
                <a:gridCol w="1067850">
                  <a:extLst>
                    <a:ext uri="{9D8B030D-6E8A-4147-A177-3AD203B41FA5}">
                      <a16:colId xmlns:a16="http://schemas.microsoft.com/office/drawing/2014/main" val="3153659169"/>
                    </a:ext>
                  </a:extLst>
                </a:gridCol>
                <a:gridCol w="5540795">
                  <a:extLst>
                    <a:ext uri="{9D8B030D-6E8A-4147-A177-3AD203B41FA5}">
                      <a16:colId xmlns:a16="http://schemas.microsoft.com/office/drawing/2014/main" val="1611137491"/>
                    </a:ext>
                  </a:extLst>
                </a:gridCol>
                <a:gridCol w="1194797">
                  <a:extLst>
                    <a:ext uri="{9D8B030D-6E8A-4147-A177-3AD203B41FA5}">
                      <a16:colId xmlns:a16="http://schemas.microsoft.com/office/drawing/2014/main" val="2327726043"/>
                    </a:ext>
                  </a:extLst>
                </a:gridCol>
              </a:tblGrid>
              <a:tr h="3250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User Story ID</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Summary</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rPr>
                        <a:t>Status</a:t>
                      </a: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844937566"/>
                  </a:ext>
                </a:extLst>
              </a:tr>
              <a:tr h="261924">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rPr>
                        <a:t>CURA-10</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dirty="0"/>
                        <a:t>As</a:t>
                      </a:r>
                      <a:r>
                        <a:rPr lang="en-US" sz="1100" dirty="0"/>
                        <a:t> a Patient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t> </a:t>
                      </a:r>
                      <a:r>
                        <a:rPr lang="en-US" sz="1100" b="1" dirty="0"/>
                        <a:t>I want </a:t>
                      </a:r>
                      <a:r>
                        <a:rPr lang="en-US" sz="1100" dirty="0"/>
                        <a:t>to register and sign in successfully,</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t> </a:t>
                      </a:r>
                      <a:r>
                        <a:rPr lang="en-US" sz="1100" b="1" dirty="0"/>
                        <a:t>so that </a:t>
                      </a:r>
                      <a:r>
                        <a:rPr lang="en-US" sz="1100" dirty="0"/>
                        <a:t>I can store all my account details.</a:t>
                      </a:r>
                    </a:p>
                    <a:p>
                      <a:pPr algn="l"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rPr>
                        <a:t>Done</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1833517256"/>
                  </a:ext>
                </a:extLst>
              </a:tr>
              <a:tr h="946454">
                <a:tc vMerge="1">
                  <a:txBody>
                    <a:bodyPr/>
                    <a:lstStyle/>
                    <a:p>
                      <a:endParaRPr lang="en-US"/>
                    </a:p>
                  </a:txBody>
                  <a:tcPr/>
                </a:tc>
                <a:tc>
                  <a:txBody>
                    <a:bodyPr/>
                    <a:lstStyle/>
                    <a:p>
                      <a:pPr rtl="0" fontAlgn="ctr"/>
                      <a:r>
                        <a:rPr lang="en-US" sz="1100" b="1" dirty="0">
                          <a:effectLst/>
                        </a:rPr>
                        <a:t>Scenario</a:t>
                      </a:r>
                      <a:r>
                        <a:rPr lang="en-US" sz="1100" dirty="0">
                          <a:effectLst/>
                        </a:rPr>
                        <a:t> : Patient wants to register and sign into application</a:t>
                      </a:r>
                    </a:p>
                    <a:p>
                      <a:pPr rtl="0" fontAlgn="ctr"/>
                      <a:r>
                        <a:rPr lang="en-US" sz="1100" b="1" dirty="0">
                          <a:effectLst/>
                        </a:rPr>
                        <a:t>Given</a:t>
                      </a:r>
                      <a:r>
                        <a:rPr lang="en-US" sz="1100" dirty="0">
                          <a:effectLst/>
                        </a:rPr>
                        <a:t> I logged as Patient</a:t>
                      </a:r>
                    </a:p>
                    <a:p>
                      <a:pPr rtl="0" fontAlgn="ctr"/>
                      <a:r>
                        <a:rPr lang="en-US" sz="1100" b="1" dirty="0">
                          <a:effectLst/>
                        </a:rPr>
                        <a:t>When</a:t>
                      </a:r>
                      <a:r>
                        <a:rPr lang="en-US" sz="1100" dirty="0">
                          <a:effectLst/>
                        </a:rPr>
                        <a:t> I open the application and go to this page</a:t>
                      </a:r>
                    </a:p>
                    <a:p>
                      <a:pPr rtl="0" fontAlgn="ctr"/>
                      <a:r>
                        <a:rPr lang="en-US" sz="1100" b="1" dirty="0">
                          <a:effectLst/>
                        </a:rPr>
                        <a:t>Then </a:t>
                      </a:r>
                      <a:r>
                        <a:rPr lang="en-US" sz="1100" b="0" dirty="0">
                          <a:effectLst/>
                        </a:rPr>
                        <a:t>I should easily create an account </a:t>
                      </a:r>
                    </a:p>
                    <a:p>
                      <a:pPr rtl="0" fontAlgn="ctr"/>
                      <a:r>
                        <a:rPr lang="en-US" sz="1100" b="1" dirty="0">
                          <a:effectLst/>
                        </a:rPr>
                        <a:t>and</a:t>
                      </a:r>
                      <a:r>
                        <a:rPr lang="en-US" sz="1100" dirty="0">
                          <a:effectLst/>
                        </a:rPr>
                        <a:t> sign in where I can store my account information.</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591925952"/>
                  </a:ext>
                </a:extLst>
              </a:tr>
              <a:tr h="515265">
                <a:tc rowSpan="2">
                  <a:txBody>
                    <a:bodyPr/>
                    <a:lstStyle/>
                    <a:p>
                      <a:pPr algn="ctr" rtl="0" fontAlgn="ctr"/>
                      <a:r>
                        <a:rPr lang="en-US" sz="1100" dirty="0">
                          <a:effectLst/>
                        </a:rPr>
                        <a:t>CURA-15</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As </a:t>
                      </a:r>
                      <a:r>
                        <a:rPr lang="en-US" sz="1100" dirty="0">
                          <a:effectLst/>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I want </a:t>
                      </a:r>
                      <a:r>
                        <a:rPr lang="en-US" sz="1100" dirty="0">
                          <a:effectLst/>
                        </a:rPr>
                        <a:t>to </a:t>
                      </a:r>
                      <a:r>
                        <a:rPr lang="en-US" sz="1100" dirty="0"/>
                        <a:t> book an appointment with Doctor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so that </a:t>
                      </a:r>
                      <a:r>
                        <a:rPr lang="en-US" sz="1100" dirty="0">
                          <a:effectLst/>
                        </a:rPr>
                        <a:t>I can have an idea about my appointment with doctor .</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3089128758"/>
                  </a:ext>
                </a:extLst>
              </a:tr>
              <a:tr h="998493">
                <a:tc vMerge="1">
                  <a:txBody>
                    <a:bodyPr/>
                    <a:lstStyle/>
                    <a:p>
                      <a:endParaRPr lang="en-US"/>
                    </a:p>
                  </a:txBody>
                  <a:tcPr/>
                </a:tc>
                <a:tc>
                  <a:txBody>
                    <a:bodyPr/>
                    <a:lstStyle/>
                    <a:p>
                      <a:pPr rtl="0" fontAlgn="ctr"/>
                      <a:r>
                        <a:rPr lang="en-US" sz="1100" b="1" dirty="0">
                          <a:effectLst/>
                        </a:rPr>
                        <a:t>Scenario</a:t>
                      </a:r>
                      <a:r>
                        <a:rPr lang="en-US" sz="1100" dirty="0">
                          <a:effectLst/>
                        </a:rPr>
                        <a:t> : Patient wants to book his appointment</a:t>
                      </a:r>
                    </a:p>
                    <a:p>
                      <a:pPr rtl="0" fontAlgn="ctr"/>
                      <a:r>
                        <a:rPr lang="en-US" sz="1100" b="1" dirty="0">
                          <a:effectLst/>
                        </a:rPr>
                        <a:t>Given</a:t>
                      </a:r>
                      <a:r>
                        <a:rPr lang="en-US" sz="1100" dirty="0">
                          <a:effectLst/>
                        </a:rPr>
                        <a:t> I logged as Patient</a:t>
                      </a:r>
                    </a:p>
                    <a:p>
                      <a:pPr rtl="0" fontAlgn="ctr"/>
                      <a:r>
                        <a:rPr lang="en-US" sz="1100" b="1" dirty="0">
                          <a:effectLst/>
                        </a:rPr>
                        <a:t>When</a:t>
                      </a:r>
                      <a:r>
                        <a:rPr lang="en-US" sz="1100" dirty="0">
                          <a:effectLst/>
                        </a:rPr>
                        <a:t> I open the application and go to this page</a:t>
                      </a:r>
                    </a:p>
                    <a:p>
                      <a:pPr rtl="0" fontAlgn="ctr"/>
                      <a:r>
                        <a:rPr lang="en-US" sz="1100" b="1" dirty="0">
                          <a:effectLst/>
                        </a:rPr>
                        <a:t>then</a:t>
                      </a:r>
                      <a:r>
                        <a:rPr lang="en-US" sz="1100" dirty="0">
                          <a:effectLst/>
                        </a:rPr>
                        <a:t> I should check an option for  appointment with the doctor </a:t>
                      </a:r>
                    </a:p>
                    <a:p>
                      <a:pPr rtl="0" fontAlgn="ctr"/>
                      <a:r>
                        <a:rPr lang="en-US" sz="1100" b="1" dirty="0">
                          <a:effectLst/>
                        </a:rPr>
                        <a:t>and</a:t>
                      </a:r>
                      <a:r>
                        <a:rPr lang="en-US" sz="1100" dirty="0">
                          <a:effectLst/>
                        </a:rPr>
                        <a:t> I plan accordingly.</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565523177"/>
                  </a:ext>
                </a:extLst>
              </a:tr>
              <a:tr h="523859">
                <a:tc rowSpan="2">
                  <a:txBody>
                    <a:bodyPr/>
                    <a:lstStyle/>
                    <a:p>
                      <a:pPr algn="ctr" rtl="0" fontAlgn="ctr"/>
                      <a:r>
                        <a:rPr lang="en-US" sz="1100" dirty="0">
                          <a:effectLst/>
                        </a:rPr>
                        <a:t>CURA-40</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 </a:t>
                      </a:r>
                      <a:r>
                        <a:rPr lang="en-US" sz="1100" b="0" u="none" strike="noStrike" dirty="0">
                          <a:solidFill>
                            <a:srgbClr val="000000"/>
                          </a:solidFill>
                          <a:effectLst/>
                          <a:latin typeface="+mn-lt"/>
                          <a:cs typeface="Times New Roman" panose="02020603050405020304" pitchFamily="18" charset="0"/>
                        </a:rPr>
                        <a:t>an Admin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I want  </a:t>
                      </a:r>
                      <a:r>
                        <a:rPr lang="en-US" sz="1100" b="0" u="none" strike="noStrike" dirty="0">
                          <a:solidFill>
                            <a:srgbClr val="000000"/>
                          </a:solidFill>
                          <a:effectLst/>
                          <a:latin typeface="+mn-lt"/>
                          <a:cs typeface="Times New Roman" panose="02020603050405020304" pitchFamily="18" charset="0"/>
                        </a:rPr>
                        <a:t>to reschedule the appointments or even cancel the appointments with Doctors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mn-lt"/>
                          <a:cs typeface="Times New Roman" panose="02020603050405020304" pitchFamily="18" charset="0"/>
                        </a:rPr>
                        <a:t>so that  </a:t>
                      </a:r>
                      <a:r>
                        <a:rPr lang="en-US" sz="1100" b="0" i="0" u="none" strike="noStrike" dirty="0">
                          <a:solidFill>
                            <a:srgbClr val="000000"/>
                          </a:solidFill>
                          <a:effectLst/>
                          <a:latin typeface="+mn-lt"/>
                          <a:cs typeface="Times New Roman" panose="02020603050405020304" pitchFamily="18" charset="0"/>
                        </a:rPr>
                        <a:t>it will be not so hectic for doctors with the appointments .</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2055560027"/>
                  </a:ext>
                </a:extLst>
              </a:tr>
              <a:tr h="839147">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Scenario </a:t>
                      </a:r>
                      <a:r>
                        <a:rPr lang="en-US" sz="1100" dirty="0">
                          <a:effectLst/>
                        </a:rPr>
                        <a:t>: Admin wants to cancel or reschedule appointments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Given</a:t>
                      </a:r>
                      <a:r>
                        <a:rPr lang="en-US" sz="1100" dirty="0">
                          <a:effectLst/>
                        </a:rPr>
                        <a:t> I am in a role of logged-in  as Admin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When</a:t>
                      </a:r>
                      <a:r>
                        <a:rPr lang="en-US" sz="1100" dirty="0">
                          <a:effectLst/>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rPr>
                        <a:t>then </a:t>
                      </a:r>
                      <a:r>
                        <a:rPr lang="en-US" sz="1100" b="0" dirty="0">
                          <a:effectLst/>
                        </a:rPr>
                        <a:t>I can able to cancel or reschedule the appointments with doctor.</a:t>
                      </a:r>
                      <a:endParaRPr lang="en-US" sz="1100" b="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400404471"/>
                  </a:ext>
                </a:extLst>
              </a:tr>
              <a:tr h="515265">
                <a:tc rowSpan="2">
                  <a:txBody>
                    <a:bodyPr/>
                    <a:lstStyle/>
                    <a:p>
                      <a:pPr algn="ctr" rtl="0" fontAlgn="ctr"/>
                      <a:r>
                        <a:rPr lang="en-US" sz="1100" dirty="0">
                          <a:effectLst/>
                        </a:rPr>
                        <a:t>CURA-41</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As</a:t>
                      </a:r>
                      <a:r>
                        <a:rPr lang="en-US" sz="1100" b="0" u="none" strike="noStrike" dirty="0">
                          <a:solidFill>
                            <a:srgbClr val="000000"/>
                          </a:solidFill>
                          <a:effectLst/>
                          <a:latin typeface="+mn-lt"/>
                          <a:cs typeface="Times New Roman" panose="02020603050405020304" pitchFamily="18" charset="0"/>
                        </a:rPr>
                        <a:t> an Admin,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mn-lt"/>
                          <a:cs typeface="Times New Roman" panose="02020603050405020304" pitchFamily="18" charset="0"/>
                        </a:rPr>
                        <a:t>I want  </a:t>
                      </a:r>
                      <a:r>
                        <a:rPr lang="en-US" sz="1100" b="0" u="none" strike="noStrike" dirty="0">
                          <a:solidFill>
                            <a:srgbClr val="000000"/>
                          </a:solidFill>
                          <a:effectLst/>
                          <a:latin typeface="+mn-lt"/>
                          <a:cs typeface="Times New Roman" panose="02020603050405020304" pitchFamily="18" charset="0"/>
                        </a:rPr>
                        <a:t>to rate the Doctor and also adding hospitals list for referrals to patients if any further assistance needed for diagnosing the disease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u="none" strike="noStrike" cap="none" spc="0" dirty="0">
                          <a:solidFill>
                            <a:srgbClr val="000000"/>
                          </a:solidFill>
                          <a:effectLst/>
                          <a:latin typeface="+mn-lt"/>
                          <a:cs typeface="Times New Roman" panose="02020603050405020304" pitchFamily="18" charset="0"/>
                        </a:rPr>
                        <a:t>so that </a:t>
                      </a:r>
                      <a:r>
                        <a:rPr lang="en-US" sz="1100" b="0" u="none" strike="noStrike" cap="none" spc="0" dirty="0">
                          <a:solidFill>
                            <a:srgbClr val="000000"/>
                          </a:solidFill>
                          <a:effectLst/>
                          <a:latin typeface="+mn-lt"/>
                          <a:cs typeface="Times New Roman" panose="02020603050405020304" pitchFamily="18" charset="0"/>
                        </a:rPr>
                        <a:t>it might helpful to patients.</a:t>
                      </a:r>
                      <a:endParaRPr lang="en-US" sz="1100" cap="none" spc="0" dirty="0">
                        <a:solidFill>
                          <a:schemeClr val="tx1"/>
                        </a:solidFill>
                        <a:latin typeface="+mn-lt"/>
                        <a:cs typeface="Times New Roman" panose="02020603050405020304" pitchFamily="18" charset="0"/>
                      </a:endParaRPr>
                    </a:p>
                  </a:txBody>
                  <a:tcPr marL="22860" marR="22860" marT="15240" marB="15240" anchor="ctr"/>
                </a:tc>
                <a:tc rowSpan="2">
                  <a:txBody>
                    <a:bodyPr/>
                    <a:lstStyle/>
                    <a:p>
                      <a:pPr algn="ctr" rtl="0" fontAlgn="ctr"/>
                      <a:r>
                        <a:rPr lang="en-US" sz="1100" dirty="0">
                          <a:effectLst/>
                        </a:rPr>
                        <a:t>Done</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412914499"/>
                  </a:ext>
                </a:extLst>
              </a:tr>
              <a:tr h="881049">
                <a:tc vMerge="1">
                  <a:txBody>
                    <a:bodyPr/>
                    <a:lstStyle/>
                    <a:p>
                      <a:endParaRPr lang="en-US"/>
                    </a:p>
                  </a:txBody>
                  <a:tcPr/>
                </a:tc>
                <a:tc>
                  <a:txBody>
                    <a:bodyPr/>
                    <a:lstStyle/>
                    <a:p>
                      <a:pPr rtl="0" fontAlgn="ctr"/>
                      <a:r>
                        <a:rPr lang="en-US" sz="1100" b="1" dirty="0">
                          <a:effectLst/>
                        </a:rPr>
                        <a:t>Scenario </a:t>
                      </a:r>
                      <a:r>
                        <a:rPr lang="en-US" sz="1100" dirty="0">
                          <a:effectLst/>
                        </a:rPr>
                        <a:t>: Admin wants to rate Doctor </a:t>
                      </a:r>
                    </a:p>
                    <a:p>
                      <a:pPr rtl="0" fontAlgn="ctr"/>
                      <a:r>
                        <a:rPr lang="en-US" sz="1100" b="1" dirty="0">
                          <a:effectLst/>
                        </a:rPr>
                        <a:t>Given</a:t>
                      </a:r>
                      <a:r>
                        <a:rPr lang="en-US" sz="1100" dirty="0">
                          <a:effectLst/>
                        </a:rPr>
                        <a:t> I'm in a role of  Admin or logged-in Admin</a:t>
                      </a:r>
                    </a:p>
                    <a:p>
                      <a:pPr rtl="0" fontAlgn="ctr"/>
                      <a:r>
                        <a:rPr lang="en-US" sz="1100" b="1" dirty="0">
                          <a:effectLst/>
                        </a:rPr>
                        <a:t>When</a:t>
                      </a:r>
                      <a:r>
                        <a:rPr lang="en-US" sz="1100" dirty="0">
                          <a:effectLst/>
                        </a:rPr>
                        <a:t> I open the web application </a:t>
                      </a:r>
                    </a:p>
                    <a:p>
                      <a:pPr rtl="0" fontAlgn="ctr"/>
                      <a:r>
                        <a:rPr lang="en-US" sz="1100" b="1" dirty="0">
                          <a:effectLst/>
                        </a:rPr>
                        <a:t>Then </a:t>
                      </a:r>
                      <a:r>
                        <a:rPr lang="en-US" sz="1100" b="0" dirty="0">
                          <a:effectLst/>
                        </a:rPr>
                        <a:t>I can able to give rating for Doctor </a:t>
                      </a:r>
                    </a:p>
                    <a:p>
                      <a:pPr rtl="0" fontAlgn="ctr"/>
                      <a:r>
                        <a:rPr lang="en-US" sz="1100" b="1" dirty="0">
                          <a:effectLst/>
                        </a:rPr>
                        <a:t>and</a:t>
                      </a:r>
                      <a:r>
                        <a:rPr lang="en-US" sz="1100" b="0" dirty="0">
                          <a:effectLst/>
                        </a:rPr>
                        <a:t> also give referrals to patients if any further assistance needed.</a:t>
                      </a:r>
                      <a:endParaRPr lang="en-US" sz="1100" b="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500539836"/>
                  </a:ext>
                </a:extLst>
              </a:tr>
            </a:tbl>
          </a:graphicData>
        </a:graphic>
      </p:graphicFrame>
      <p:sp>
        <p:nvSpPr>
          <p:cNvPr id="7" name="Rectangle 6">
            <a:extLst>
              <a:ext uri="{FF2B5EF4-FFF2-40B4-BE49-F238E27FC236}">
                <a16:creationId xmlns:a16="http://schemas.microsoft.com/office/drawing/2014/main" id="{2CA24966-207A-CE7A-0AB0-396F9FB869EC}"/>
              </a:ext>
            </a:extLst>
          </p:cNvPr>
          <p:cNvSpPr/>
          <p:nvPr/>
        </p:nvSpPr>
        <p:spPr>
          <a:xfrm>
            <a:off x="2143197" y="-64384"/>
            <a:ext cx="7744462" cy="213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User Stories &amp; Acceptance Criteria</a:t>
            </a:r>
          </a:p>
        </p:txBody>
      </p:sp>
    </p:spTree>
    <p:extLst>
      <p:ext uri="{BB962C8B-B14F-4D97-AF65-F5344CB8AC3E}">
        <p14:creationId xmlns:p14="http://schemas.microsoft.com/office/powerpoint/2010/main" val="159031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70850B6-90A0-06BC-5E13-5025A5F73271}"/>
              </a:ext>
            </a:extLst>
          </p:cNvPr>
          <p:cNvGraphicFramePr>
            <a:graphicFrameLocks noGrp="1"/>
          </p:cNvGraphicFramePr>
          <p:nvPr>
            <p:extLst>
              <p:ext uri="{D42A27DB-BD31-4B8C-83A1-F6EECF244321}">
                <p14:modId xmlns:p14="http://schemas.microsoft.com/office/powerpoint/2010/main" val="542651833"/>
              </p:ext>
            </p:extLst>
          </p:nvPr>
        </p:nvGraphicFramePr>
        <p:xfrm>
          <a:off x="1958202" y="1188720"/>
          <a:ext cx="7773952" cy="3517333"/>
        </p:xfrm>
        <a:graphic>
          <a:graphicData uri="http://schemas.openxmlformats.org/drawingml/2006/table">
            <a:tbl>
              <a:tblPr>
                <a:tableStyleId>{46F890A9-2807-4EBB-B81D-B2AA78EC7F39}</a:tableStyleId>
              </a:tblPr>
              <a:tblGrid>
                <a:gridCol w="1063814">
                  <a:extLst>
                    <a:ext uri="{9D8B030D-6E8A-4147-A177-3AD203B41FA5}">
                      <a16:colId xmlns:a16="http://schemas.microsoft.com/office/drawing/2014/main" val="3153659169"/>
                    </a:ext>
                  </a:extLst>
                </a:gridCol>
                <a:gridCol w="5519856">
                  <a:extLst>
                    <a:ext uri="{9D8B030D-6E8A-4147-A177-3AD203B41FA5}">
                      <a16:colId xmlns:a16="http://schemas.microsoft.com/office/drawing/2014/main" val="1611137491"/>
                    </a:ext>
                  </a:extLst>
                </a:gridCol>
                <a:gridCol w="1190282">
                  <a:extLst>
                    <a:ext uri="{9D8B030D-6E8A-4147-A177-3AD203B41FA5}">
                      <a16:colId xmlns:a16="http://schemas.microsoft.com/office/drawing/2014/main" val="2327726043"/>
                    </a:ext>
                  </a:extLst>
                </a:gridCol>
              </a:tblGrid>
              <a:tr h="28081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dirty="0">
                          <a:effectLst/>
                          <a:latin typeface="Times New Roman" panose="02020603050405020304" pitchFamily="18" charset="0"/>
                          <a:cs typeface="Times New Roman" panose="02020603050405020304" pitchFamily="18" charset="0"/>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dirty="0">
                          <a:effectLst/>
                          <a:latin typeface="Times New Roman" panose="02020603050405020304" pitchFamily="18" charset="0"/>
                          <a:cs typeface="Times New Roman" panose="02020603050405020304" pitchFamily="18" charset="0"/>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dirty="0">
                          <a:effectLst/>
                          <a:latin typeface="Times New Roman" panose="02020603050405020304" pitchFamily="18" charset="0"/>
                          <a:cs typeface="Times New Roman" panose="02020603050405020304" pitchFamily="18" charset="0"/>
                        </a:rPr>
                        <a:t>Status</a:t>
                      </a:r>
                    </a:p>
                  </a:txBody>
                  <a:tcPr marL="22860" marR="22860" marT="15240" marB="15240" anchor="ctr"/>
                </a:tc>
                <a:extLst>
                  <a:ext uri="{0D108BD9-81ED-4DB2-BD59-A6C34878D82A}">
                    <a16:rowId xmlns:a16="http://schemas.microsoft.com/office/drawing/2014/main" val="844937566"/>
                  </a:ext>
                </a:extLst>
              </a:tr>
              <a:tr h="584760">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cs typeface="Times New Roman" panose="02020603050405020304" pitchFamily="18" charset="0"/>
                        </a:rPr>
                        <a:t>CURA-35</a:t>
                      </a:r>
                    </a:p>
                  </a:txBody>
                  <a:tcPr marL="22860" marR="22860" marT="15240" marB="15240" anchor="ctr"/>
                </a:tc>
                <a:tc>
                  <a:txBody>
                    <a:bodyPr/>
                    <a:lstStyle/>
                    <a:p>
                      <a:pPr algn="l" fontAlgn="t"/>
                      <a:r>
                        <a:rPr lang="en-US" sz="1200" b="1" u="none" strike="noStrike" dirty="0">
                          <a:solidFill>
                            <a:srgbClr val="000000"/>
                          </a:solidFill>
                          <a:effectLst/>
                          <a:latin typeface="Times New Roman" panose="02020603050405020304" pitchFamily="18" charset="0"/>
                          <a:cs typeface="Times New Roman" panose="02020603050405020304" pitchFamily="18" charset="0"/>
                        </a:rPr>
                        <a:t>As</a:t>
                      </a:r>
                      <a:r>
                        <a:rPr lang="en-US" sz="1200" b="0" u="none" strike="noStrike" dirty="0">
                          <a:solidFill>
                            <a:srgbClr val="000000"/>
                          </a:solidFill>
                          <a:effectLst/>
                          <a:latin typeface="Times New Roman" panose="02020603050405020304" pitchFamily="18" charset="0"/>
                          <a:cs typeface="Times New Roman" panose="02020603050405020304" pitchFamily="18" charset="0"/>
                        </a:rPr>
                        <a:t> an Admin </a:t>
                      </a:r>
                    </a:p>
                    <a:p>
                      <a:pPr algn="l" fontAlgn="t"/>
                      <a:r>
                        <a:rPr lang="en-US" sz="1200" b="1" u="none" strike="noStrike" dirty="0">
                          <a:solidFill>
                            <a:srgbClr val="000000"/>
                          </a:solidFill>
                          <a:effectLst/>
                          <a:latin typeface="Times New Roman" panose="02020603050405020304" pitchFamily="18" charset="0"/>
                          <a:cs typeface="Times New Roman" panose="02020603050405020304" pitchFamily="18" charset="0"/>
                        </a:rPr>
                        <a:t>I want </a:t>
                      </a:r>
                      <a:r>
                        <a:rPr lang="en-US" sz="1200" b="0" u="none" strike="noStrike" dirty="0">
                          <a:solidFill>
                            <a:srgbClr val="000000"/>
                          </a:solidFill>
                          <a:effectLst/>
                          <a:latin typeface="Times New Roman" panose="02020603050405020304" pitchFamily="18" charset="0"/>
                          <a:cs typeface="Times New Roman" panose="02020603050405020304" pitchFamily="18" charset="0"/>
                        </a:rPr>
                        <a:t>to  add doctors, add staff, view the details, and can also modify them.</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cs typeface="Times New Roman" panose="02020603050405020304" pitchFamily="18" charset="0"/>
                        </a:rPr>
                        <a:t>Done</a:t>
                      </a:r>
                    </a:p>
                    <a:p>
                      <a:pPr algn="ctr" rtl="0" fontAlgn="ctr"/>
                      <a:endParaRPr lang="en-US" sz="12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1833517256"/>
                  </a:ext>
                </a:extLst>
              </a:tr>
              <a:tr h="895242">
                <a:tc vMerge="1">
                  <a:txBody>
                    <a:bodyPr/>
                    <a:lstStyle/>
                    <a:p>
                      <a:endParaRPr lang="en-US"/>
                    </a:p>
                  </a:txBody>
                  <a:tcPr/>
                </a:tc>
                <a:tc>
                  <a:txBody>
                    <a:bodyPr/>
                    <a:lstStyle/>
                    <a:p>
                      <a:pPr rtl="0" fontAlgn="ctr"/>
                      <a:r>
                        <a:rPr lang="en-US" sz="1200" b="1" dirty="0">
                          <a:effectLst/>
                          <a:latin typeface="Times New Roman" panose="02020603050405020304" pitchFamily="18" charset="0"/>
                          <a:cs typeface="Times New Roman" panose="02020603050405020304" pitchFamily="18" charset="0"/>
                        </a:rPr>
                        <a:t>Scenario</a:t>
                      </a:r>
                      <a:r>
                        <a:rPr lang="en-US" sz="1200" dirty="0">
                          <a:effectLst/>
                          <a:latin typeface="Times New Roman" panose="02020603050405020304" pitchFamily="18" charset="0"/>
                          <a:cs typeface="Times New Roman" panose="02020603050405020304" pitchFamily="18" charset="0"/>
                        </a:rPr>
                        <a:t> :Admin wants to add staff, doctors etc.</a:t>
                      </a:r>
                    </a:p>
                    <a:p>
                      <a:pPr rtl="0" fontAlgn="ctr"/>
                      <a:r>
                        <a:rPr lang="en-US" sz="1200" b="1" dirty="0">
                          <a:effectLst/>
                          <a:latin typeface="Times New Roman" panose="02020603050405020304" pitchFamily="18" charset="0"/>
                          <a:cs typeface="Times New Roman" panose="02020603050405020304" pitchFamily="18" charset="0"/>
                        </a:rPr>
                        <a:t>Given</a:t>
                      </a:r>
                      <a:r>
                        <a:rPr lang="en-US" sz="1200" dirty="0">
                          <a:effectLst/>
                          <a:latin typeface="Times New Roman" panose="02020603050405020304" pitchFamily="18" charset="0"/>
                          <a:cs typeface="Times New Roman" panose="02020603050405020304" pitchFamily="18" charset="0"/>
                        </a:rPr>
                        <a:t> I logged as an Admin</a:t>
                      </a:r>
                    </a:p>
                    <a:p>
                      <a:pPr rtl="0" fontAlgn="ctr"/>
                      <a:r>
                        <a:rPr lang="en-US" sz="1200" b="1" dirty="0">
                          <a:effectLst/>
                          <a:latin typeface="Times New Roman" panose="02020603050405020304" pitchFamily="18" charset="0"/>
                          <a:cs typeface="Times New Roman" panose="02020603050405020304" pitchFamily="18" charset="0"/>
                        </a:rPr>
                        <a:t>When</a:t>
                      </a:r>
                      <a:r>
                        <a:rPr lang="en-US" sz="12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200" b="1" dirty="0">
                          <a:effectLst/>
                          <a:latin typeface="Times New Roman" panose="02020603050405020304" pitchFamily="18" charset="0"/>
                          <a:cs typeface="Times New Roman" panose="02020603050405020304" pitchFamily="18" charset="0"/>
                        </a:rPr>
                        <a:t>Then </a:t>
                      </a:r>
                      <a:r>
                        <a:rPr lang="en-US" sz="1200" b="0" dirty="0">
                          <a:effectLst/>
                          <a:latin typeface="Times New Roman" panose="02020603050405020304" pitchFamily="18" charset="0"/>
                          <a:cs typeface="Times New Roman" panose="02020603050405020304" pitchFamily="18" charset="0"/>
                        </a:rPr>
                        <a:t>I should easily add staff &amp; Doctors </a:t>
                      </a:r>
                    </a:p>
                    <a:p>
                      <a:pPr rtl="0" fontAlgn="ctr"/>
                      <a:r>
                        <a:rPr lang="en-US" sz="1200" b="1" dirty="0">
                          <a:effectLst/>
                          <a:latin typeface="Times New Roman" panose="02020603050405020304" pitchFamily="18" charset="0"/>
                          <a:cs typeface="Times New Roman" panose="02020603050405020304" pitchFamily="18" charset="0"/>
                        </a:rPr>
                        <a:t>and </a:t>
                      </a:r>
                      <a:r>
                        <a:rPr lang="en-US" sz="1200" b="0" dirty="0">
                          <a:effectLst/>
                          <a:latin typeface="Times New Roman" panose="02020603050405020304" pitchFamily="18" charset="0"/>
                          <a:cs typeface="Times New Roman" panose="02020603050405020304" pitchFamily="18" charset="0"/>
                        </a:rPr>
                        <a:t>can also view account information </a:t>
                      </a:r>
                      <a:r>
                        <a:rPr lang="en-US" sz="1200" b="1"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591925952"/>
                  </a:ext>
                </a:extLst>
              </a:tr>
              <a:tr h="460786">
                <a:tc rowSpan="2">
                  <a:txBody>
                    <a:bodyPr/>
                    <a:lstStyle/>
                    <a:p>
                      <a:pPr algn="ctr" rtl="0" fontAlgn="ctr"/>
                      <a:r>
                        <a:rPr lang="en-US" sz="1200" dirty="0">
                          <a:effectLst/>
                          <a:latin typeface="Times New Roman" panose="02020603050405020304" pitchFamily="18" charset="0"/>
                          <a:cs typeface="Times New Roman" panose="02020603050405020304" pitchFamily="18" charset="0"/>
                        </a:rPr>
                        <a:t>CURA-38</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rgbClr val="000000"/>
                          </a:solidFill>
                          <a:effectLst/>
                          <a:latin typeface="Times New Roman" panose="02020603050405020304" pitchFamily="18" charset="0"/>
                          <a:cs typeface="Times New Roman" panose="02020603050405020304" pitchFamily="18" charset="0"/>
                        </a:rPr>
                        <a:t>As</a:t>
                      </a:r>
                      <a:r>
                        <a:rPr lang="en-US" sz="1200" b="0" u="none" strike="noStrike" dirty="0">
                          <a:solidFill>
                            <a:srgbClr val="000000"/>
                          </a:solidFill>
                          <a:effectLst/>
                          <a:latin typeface="Times New Roman" panose="02020603050405020304" pitchFamily="18" charset="0"/>
                          <a:cs typeface="Times New Roman" panose="02020603050405020304" pitchFamily="18" charset="0"/>
                        </a:rPr>
                        <a:t> a nurse,</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Times New Roman" panose="02020603050405020304" pitchFamily="18" charset="0"/>
                          <a:cs typeface="Times New Roman" panose="02020603050405020304" pitchFamily="18" charset="0"/>
                        </a:rPr>
                        <a:t> </a:t>
                      </a:r>
                      <a:r>
                        <a:rPr lang="en-US" sz="1200" b="1" u="none" strike="noStrike" dirty="0">
                          <a:solidFill>
                            <a:srgbClr val="000000"/>
                          </a:solidFill>
                          <a:effectLst/>
                          <a:latin typeface="Times New Roman" panose="02020603050405020304" pitchFamily="18" charset="0"/>
                          <a:cs typeface="Times New Roman" panose="02020603050405020304" pitchFamily="18" charset="0"/>
                        </a:rPr>
                        <a:t>I want </a:t>
                      </a:r>
                      <a:r>
                        <a:rPr lang="en-US" sz="1200" b="0" u="none" strike="noStrike" dirty="0">
                          <a:solidFill>
                            <a:srgbClr val="000000"/>
                          </a:solidFill>
                          <a:effectLst/>
                          <a:latin typeface="Times New Roman" panose="02020603050405020304" pitchFamily="18" charset="0"/>
                          <a:cs typeface="Times New Roman" panose="02020603050405020304" pitchFamily="18" charset="0"/>
                        </a:rPr>
                        <a:t>to </a:t>
                      </a:r>
                      <a:r>
                        <a:rPr lang="en-US" sz="12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2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3089128758"/>
                  </a:ext>
                </a:extLst>
              </a:tr>
              <a:tr h="862564">
                <a:tc vMerge="1">
                  <a:txBody>
                    <a:bodyPr/>
                    <a:lstStyle/>
                    <a:p>
                      <a:endParaRPr lang="en-US"/>
                    </a:p>
                  </a:txBody>
                  <a:tcPr/>
                </a:tc>
                <a:tc>
                  <a:txBody>
                    <a:bodyPr/>
                    <a:lstStyle/>
                    <a:p>
                      <a:pPr rtl="0" fontAlgn="ctr"/>
                      <a:r>
                        <a:rPr lang="en-US" sz="1200" b="1" dirty="0">
                          <a:effectLst/>
                          <a:latin typeface="Times New Roman" panose="02020603050405020304" pitchFamily="18" charset="0"/>
                          <a:cs typeface="Times New Roman" panose="02020603050405020304" pitchFamily="18" charset="0"/>
                        </a:rPr>
                        <a:t>Scenario</a:t>
                      </a:r>
                      <a:r>
                        <a:rPr lang="en-US" sz="1200" dirty="0">
                          <a:effectLst/>
                          <a:latin typeface="Times New Roman" panose="02020603050405020304" pitchFamily="18" charset="0"/>
                          <a:cs typeface="Times New Roman" panose="02020603050405020304" pitchFamily="18" charset="0"/>
                        </a:rPr>
                        <a:t> :Nurse want to update prescriptions</a:t>
                      </a:r>
                    </a:p>
                    <a:p>
                      <a:pPr rtl="0" fontAlgn="ctr"/>
                      <a:r>
                        <a:rPr lang="en-US" sz="1200" b="1" dirty="0">
                          <a:effectLst/>
                          <a:latin typeface="Times New Roman" panose="02020603050405020304" pitchFamily="18" charset="0"/>
                          <a:cs typeface="Times New Roman" panose="02020603050405020304" pitchFamily="18" charset="0"/>
                        </a:rPr>
                        <a:t>Given</a:t>
                      </a:r>
                      <a:r>
                        <a:rPr lang="en-US" sz="1200" dirty="0">
                          <a:effectLst/>
                          <a:latin typeface="Times New Roman" panose="02020603050405020304" pitchFamily="18" charset="0"/>
                          <a:cs typeface="Times New Roman" panose="02020603050405020304" pitchFamily="18" charset="0"/>
                        </a:rPr>
                        <a:t> I logged as Nurse</a:t>
                      </a:r>
                    </a:p>
                    <a:p>
                      <a:pPr rtl="0" fontAlgn="ctr"/>
                      <a:r>
                        <a:rPr lang="en-US" sz="1200" b="1" dirty="0">
                          <a:effectLst/>
                          <a:latin typeface="Times New Roman" panose="02020603050405020304" pitchFamily="18" charset="0"/>
                          <a:cs typeface="Times New Roman" panose="02020603050405020304" pitchFamily="18" charset="0"/>
                        </a:rPr>
                        <a:t>When</a:t>
                      </a:r>
                      <a:r>
                        <a:rPr lang="en-US" sz="12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200" b="1" dirty="0">
                          <a:effectLst/>
                          <a:latin typeface="Times New Roman" panose="02020603050405020304" pitchFamily="18" charset="0"/>
                          <a:cs typeface="Times New Roman" panose="02020603050405020304" pitchFamily="18" charset="0"/>
                        </a:rPr>
                        <a:t>then</a:t>
                      </a:r>
                      <a:r>
                        <a:rPr lang="en-US" sz="1200" dirty="0">
                          <a:effectLst/>
                          <a:latin typeface="Times New Roman" panose="02020603050405020304" pitchFamily="18" charset="0"/>
                          <a:cs typeface="Times New Roman" panose="02020603050405020304" pitchFamily="18" charset="0"/>
                        </a:rPr>
                        <a:t> I should check an option for updating patient prescriptions as directed by the Doctor.</a:t>
                      </a:r>
                    </a:p>
                  </a:txBody>
                  <a:tcPr marL="22860" marR="22860" marT="15240" marB="15240" anchor="ctr"/>
                </a:tc>
                <a:tc vMerge="1">
                  <a:txBody>
                    <a:bodyPr/>
                    <a:lstStyle/>
                    <a:p>
                      <a:endParaRPr lang="en-US"/>
                    </a:p>
                  </a:txBody>
                  <a:tcPr/>
                </a:tc>
                <a:extLst>
                  <a:ext uri="{0D108BD9-81ED-4DB2-BD59-A6C34878D82A}">
                    <a16:rowId xmlns:a16="http://schemas.microsoft.com/office/drawing/2014/main" val="1565523177"/>
                  </a:ext>
                </a:extLst>
              </a:tr>
            </a:tbl>
          </a:graphicData>
        </a:graphic>
      </p:graphicFrame>
      <p:sp>
        <p:nvSpPr>
          <p:cNvPr id="7" name="Rectangle 6">
            <a:extLst>
              <a:ext uri="{FF2B5EF4-FFF2-40B4-BE49-F238E27FC236}">
                <a16:creationId xmlns:a16="http://schemas.microsoft.com/office/drawing/2014/main" id="{2CA24966-207A-CE7A-0AB0-396F9FB869EC}"/>
              </a:ext>
            </a:extLst>
          </p:cNvPr>
          <p:cNvSpPr/>
          <p:nvPr/>
        </p:nvSpPr>
        <p:spPr>
          <a:xfrm>
            <a:off x="1958202" y="975360"/>
            <a:ext cx="7773952" cy="213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User Stories &amp; Acceptance Criteria</a:t>
            </a:r>
          </a:p>
        </p:txBody>
      </p:sp>
    </p:spTree>
    <p:extLst>
      <p:ext uri="{BB962C8B-B14F-4D97-AF65-F5344CB8AC3E}">
        <p14:creationId xmlns:p14="http://schemas.microsoft.com/office/powerpoint/2010/main" val="4110310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lgn="l"/>
            <a:r>
              <a:rPr lang="en-US" sz="5000" kern="1200" dirty="0">
                <a:solidFill>
                  <a:srgbClr val="FFFFFF"/>
                </a:solidFill>
                <a:latin typeface="Times New Roman" panose="02020603050405020304" pitchFamily="18" charset="0"/>
                <a:cs typeface="Times New Roman" panose="02020603050405020304" pitchFamily="18" charset="0"/>
              </a:rPr>
              <a:t>TEST CASES</a:t>
            </a:r>
          </a:p>
        </p:txBody>
      </p:sp>
      <p:sp>
        <p:nvSpPr>
          <p:cNvPr id="54" name="Rectangle 53">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ADDB026E-52AD-DCBD-51A3-64B55B72C82D}"/>
              </a:ext>
            </a:extLst>
          </p:cNvPr>
          <p:cNvPicPr>
            <a:picLocks noChangeAspect="1"/>
          </p:cNvPicPr>
          <p:nvPr/>
        </p:nvPicPr>
        <p:blipFill>
          <a:blip r:embed="rId2"/>
          <a:stretch>
            <a:fillRect/>
          </a:stretch>
        </p:blipFill>
        <p:spPr>
          <a:xfrm>
            <a:off x="7089933" y="1526424"/>
            <a:ext cx="3357474" cy="3357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283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0" y="0"/>
            <a:ext cx="10149840" cy="873760"/>
          </a:xfrm>
          <a:noFill/>
        </p:spPr>
        <p:txBody>
          <a:bodyPr>
            <a:normAutofit/>
          </a:bodyPr>
          <a:lstStyle/>
          <a:p>
            <a:pPr algn="ctr"/>
            <a:r>
              <a:rPr lang="en-US" sz="3600" dirty="0"/>
              <a:t>Test Cases</a:t>
            </a:r>
          </a:p>
        </p:txBody>
      </p:sp>
      <p:graphicFrame>
        <p:nvGraphicFramePr>
          <p:cNvPr id="3" name="Table 2">
            <a:extLst>
              <a:ext uri="{FF2B5EF4-FFF2-40B4-BE49-F238E27FC236}">
                <a16:creationId xmlns:a16="http://schemas.microsoft.com/office/drawing/2014/main" id="{7B92E12E-D4DF-03AD-155F-6A23D46980B2}"/>
              </a:ext>
            </a:extLst>
          </p:cNvPr>
          <p:cNvGraphicFramePr>
            <a:graphicFrameLocks noGrp="1"/>
          </p:cNvGraphicFramePr>
          <p:nvPr>
            <p:extLst>
              <p:ext uri="{D42A27DB-BD31-4B8C-83A1-F6EECF244321}">
                <p14:modId xmlns:p14="http://schemas.microsoft.com/office/powerpoint/2010/main" val="3238259027"/>
              </p:ext>
            </p:extLst>
          </p:nvPr>
        </p:nvGraphicFramePr>
        <p:xfrm>
          <a:off x="579120" y="873760"/>
          <a:ext cx="10704599" cy="5586967"/>
        </p:xfrm>
        <a:graphic>
          <a:graphicData uri="http://schemas.openxmlformats.org/drawingml/2006/table">
            <a:tbl>
              <a:tblPr>
                <a:tableStyleId>{46F890A9-2807-4EBB-B81D-B2AA78EC7F39}</a:tableStyleId>
              </a:tblPr>
              <a:tblGrid>
                <a:gridCol w="924527">
                  <a:extLst>
                    <a:ext uri="{9D8B030D-6E8A-4147-A177-3AD203B41FA5}">
                      <a16:colId xmlns:a16="http://schemas.microsoft.com/office/drawing/2014/main" val="3435787345"/>
                    </a:ext>
                  </a:extLst>
                </a:gridCol>
                <a:gridCol w="924527">
                  <a:extLst>
                    <a:ext uri="{9D8B030D-6E8A-4147-A177-3AD203B41FA5}">
                      <a16:colId xmlns:a16="http://schemas.microsoft.com/office/drawing/2014/main" val="2569011172"/>
                    </a:ext>
                  </a:extLst>
                </a:gridCol>
                <a:gridCol w="937196">
                  <a:extLst>
                    <a:ext uri="{9D8B030D-6E8A-4147-A177-3AD203B41FA5}">
                      <a16:colId xmlns:a16="http://schemas.microsoft.com/office/drawing/2014/main" val="1906711922"/>
                    </a:ext>
                  </a:extLst>
                </a:gridCol>
                <a:gridCol w="1778760">
                  <a:extLst>
                    <a:ext uri="{9D8B030D-6E8A-4147-A177-3AD203B41FA5}">
                      <a16:colId xmlns:a16="http://schemas.microsoft.com/office/drawing/2014/main" val="2100584293"/>
                    </a:ext>
                  </a:extLst>
                </a:gridCol>
                <a:gridCol w="1262345">
                  <a:extLst>
                    <a:ext uri="{9D8B030D-6E8A-4147-A177-3AD203B41FA5}">
                      <a16:colId xmlns:a16="http://schemas.microsoft.com/office/drawing/2014/main" val="498588809"/>
                    </a:ext>
                  </a:extLst>
                </a:gridCol>
                <a:gridCol w="1051955">
                  <a:extLst>
                    <a:ext uri="{9D8B030D-6E8A-4147-A177-3AD203B41FA5}">
                      <a16:colId xmlns:a16="http://schemas.microsoft.com/office/drawing/2014/main" val="3550258288"/>
                    </a:ext>
                  </a:extLst>
                </a:gridCol>
                <a:gridCol w="3825289">
                  <a:extLst>
                    <a:ext uri="{9D8B030D-6E8A-4147-A177-3AD203B41FA5}">
                      <a16:colId xmlns:a16="http://schemas.microsoft.com/office/drawing/2014/main" val="688365177"/>
                    </a:ext>
                  </a:extLst>
                </a:gridCol>
              </a:tblGrid>
              <a:tr h="338161">
                <a:tc>
                  <a:txBody>
                    <a:bodyPr/>
                    <a:lstStyle/>
                    <a:p>
                      <a:pPr algn="ctr" fontAlgn="b"/>
                      <a:r>
                        <a:rPr lang="en-US" sz="1400" b="1" i="0" u="none" strike="noStrike" dirty="0">
                          <a:solidFill>
                            <a:srgbClr val="000000"/>
                          </a:solidFill>
                          <a:effectLst/>
                          <a:latin typeface="+mn-lt"/>
                        </a:rPr>
                        <a:t>Test ID</a:t>
                      </a:r>
                    </a:p>
                  </a:txBody>
                  <a:tcPr marL="5229" marR="5229" marT="5229" marB="0" anchor="b"/>
                </a:tc>
                <a:tc>
                  <a:txBody>
                    <a:bodyPr/>
                    <a:lstStyle/>
                    <a:p>
                      <a:pPr algn="ctr" fontAlgn="b"/>
                      <a:r>
                        <a:rPr lang="en-US" sz="1400" b="1" u="none" strike="noStrike" dirty="0">
                          <a:effectLst/>
                          <a:latin typeface="+mn-lt"/>
                        </a:rPr>
                        <a:t>User Story</a:t>
                      </a:r>
                    </a:p>
                    <a:p>
                      <a:pPr algn="ctr" fontAlgn="b"/>
                      <a:r>
                        <a:rPr lang="en-US" sz="1400" b="1" u="none" strike="noStrike" dirty="0">
                          <a:effectLst/>
                          <a:latin typeface="+mn-lt"/>
                        </a:rPr>
                        <a:t> ID</a:t>
                      </a:r>
                      <a:endParaRPr lang="en-US" sz="1400" b="1" i="0" u="none" strike="noStrike" dirty="0">
                        <a:solidFill>
                          <a:srgbClr val="000000"/>
                        </a:solidFill>
                        <a:effectLst/>
                        <a:latin typeface="+mn-lt"/>
                      </a:endParaRPr>
                    </a:p>
                  </a:txBody>
                  <a:tcPr marL="5229" marR="5229" marT="5229" marB="0" anchor="b"/>
                </a:tc>
                <a:tc>
                  <a:txBody>
                    <a:bodyPr/>
                    <a:lstStyle/>
                    <a:p>
                      <a:pPr algn="ctr" fontAlgn="b"/>
                      <a:r>
                        <a:rPr lang="en-US" sz="1400" b="1" u="none" strike="noStrike" dirty="0">
                          <a:effectLst/>
                          <a:latin typeface="+mn-lt"/>
                        </a:rPr>
                        <a:t>Test Case</a:t>
                      </a:r>
                      <a:endParaRPr lang="en-US" sz="1400" b="1" i="0" u="none" strike="noStrike" dirty="0">
                        <a:solidFill>
                          <a:srgbClr val="000000"/>
                        </a:solidFill>
                        <a:effectLst/>
                        <a:latin typeface="+mn-lt"/>
                      </a:endParaRPr>
                    </a:p>
                  </a:txBody>
                  <a:tcPr marL="5229" marR="5229" marT="5229" marB="0" anchor="b"/>
                </a:tc>
                <a:tc>
                  <a:txBody>
                    <a:bodyPr/>
                    <a:lstStyle/>
                    <a:p>
                      <a:pPr algn="ctr" fontAlgn="b"/>
                      <a:r>
                        <a:rPr lang="en-US" sz="1400" b="1" u="none" strike="noStrike" dirty="0">
                          <a:effectLst/>
                          <a:latin typeface="+mn-lt"/>
                        </a:rPr>
                        <a:t>Current State</a:t>
                      </a:r>
                      <a:endParaRPr lang="en-US" sz="1400" b="1" i="0" u="none" strike="noStrike" dirty="0">
                        <a:solidFill>
                          <a:srgbClr val="000000"/>
                        </a:solidFill>
                        <a:effectLst/>
                        <a:latin typeface="+mn-lt"/>
                      </a:endParaRPr>
                    </a:p>
                  </a:txBody>
                  <a:tcPr marL="5229" marR="5229" marT="5229" marB="0" anchor="b"/>
                </a:tc>
                <a:tc>
                  <a:txBody>
                    <a:bodyPr/>
                    <a:lstStyle/>
                    <a:p>
                      <a:pPr algn="ctr" fontAlgn="b"/>
                      <a:r>
                        <a:rPr lang="en-US" sz="1400" b="1" u="none" strike="noStrike">
                          <a:effectLst/>
                          <a:latin typeface="+mn-lt"/>
                        </a:rPr>
                        <a:t>Test Data</a:t>
                      </a:r>
                      <a:endParaRPr lang="en-US" sz="1400" b="1" i="0" u="none" strike="noStrike">
                        <a:solidFill>
                          <a:srgbClr val="000000"/>
                        </a:solidFill>
                        <a:effectLst/>
                        <a:latin typeface="+mn-lt"/>
                      </a:endParaRPr>
                    </a:p>
                  </a:txBody>
                  <a:tcPr marL="5229" marR="5229" marT="5229" marB="0" anchor="b"/>
                </a:tc>
                <a:tc>
                  <a:txBody>
                    <a:bodyPr/>
                    <a:lstStyle/>
                    <a:p>
                      <a:pPr algn="ctr" fontAlgn="b"/>
                      <a:r>
                        <a:rPr lang="en-US" sz="1400" b="1" u="none" strike="noStrike" dirty="0">
                          <a:effectLst/>
                          <a:latin typeface="+mn-lt"/>
                        </a:rPr>
                        <a:t>steps to follow</a:t>
                      </a:r>
                      <a:endParaRPr lang="en-US" sz="1400" b="1" i="0" u="none" strike="noStrike" dirty="0">
                        <a:solidFill>
                          <a:srgbClr val="000000"/>
                        </a:solidFill>
                        <a:effectLst/>
                        <a:latin typeface="+mn-lt"/>
                      </a:endParaRPr>
                    </a:p>
                  </a:txBody>
                  <a:tcPr marL="5229" marR="5229" marT="5229" marB="0" anchor="b"/>
                </a:tc>
                <a:tc>
                  <a:txBody>
                    <a:bodyPr/>
                    <a:lstStyle/>
                    <a:p>
                      <a:pPr algn="ctr" fontAlgn="b"/>
                      <a:r>
                        <a:rPr lang="en-US" sz="1400" b="1" u="none" strike="noStrike" dirty="0">
                          <a:effectLst/>
                          <a:latin typeface="+mn-lt"/>
                        </a:rPr>
                        <a:t>Expected Results</a:t>
                      </a:r>
                      <a:endParaRPr lang="en-US" sz="1400" b="1" i="0" u="none" strike="noStrike" dirty="0">
                        <a:solidFill>
                          <a:srgbClr val="000000"/>
                        </a:solidFill>
                        <a:effectLst/>
                        <a:latin typeface="+mn-lt"/>
                      </a:endParaRPr>
                    </a:p>
                  </a:txBody>
                  <a:tcPr marL="5229" marR="5229" marT="5229" marB="0" anchor="b"/>
                </a:tc>
                <a:extLst>
                  <a:ext uri="{0D108BD9-81ED-4DB2-BD59-A6C34878D82A}">
                    <a16:rowId xmlns:a16="http://schemas.microsoft.com/office/drawing/2014/main" val="1611481237"/>
                  </a:ext>
                </a:extLst>
              </a:tr>
              <a:tr h="770214">
                <a:tc>
                  <a:txBody>
                    <a:bodyPr/>
                    <a:lstStyle/>
                    <a:p>
                      <a:pPr algn="ctr" fontAlgn="b"/>
                      <a:r>
                        <a:rPr lang="en-US" sz="1400" b="0" i="0" u="none" strike="noStrike" dirty="0">
                          <a:solidFill>
                            <a:srgbClr val="000000"/>
                          </a:solidFill>
                          <a:effectLst/>
                          <a:latin typeface="+mn-lt"/>
                        </a:rPr>
                        <a:t>TS-29</a:t>
                      </a:r>
                    </a:p>
                  </a:txBody>
                  <a:tcPr marL="5229" marR="5229" marT="5229" marB="0" anchor="b"/>
                </a:tc>
                <a:tc>
                  <a:txBody>
                    <a:bodyPr/>
                    <a:lstStyle/>
                    <a:p>
                      <a:pPr algn="ctr" fontAlgn="b"/>
                      <a:r>
                        <a:rPr lang="en-US" sz="1400" u="none" strike="noStrike" dirty="0">
                          <a:effectLst/>
                          <a:latin typeface="+mn-lt"/>
                        </a:rPr>
                        <a:t>CURA-29</a:t>
                      </a:r>
                      <a:endParaRPr lang="en-US" sz="1400" b="0" i="0" u="none" strike="noStrike" dirty="0">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loading appointment details</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user login into the application as a doctor</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email:-aabc@gmail.com</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doctors-&gt;schedules</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user should be able to see his schedules and appointmnet details</a:t>
                      </a:r>
                      <a:endParaRPr lang="en-US" sz="1400" b="0" i="0" u="none" strike="noStrike">
                        <a:solidFill>
                          <a:srgbClr val="000000"/>
                        </a:solidFill>
                        <a:effectLst/>
                        <a:latin typeface="+mn-lt"/>
                      </a:endParaRPr>
                    </a:p>
                  </a:txBody>
                  <a:tcPr marL="5229" marR="5229" marT="5229" marB="0" anchor="b"/>
                </a:tc>
                <a:extLst>
                  <a:ext uri="{0D108BD9-81ED-4DB2-BD59-A6C34878D82A}">
                    <a16:rowId xmlns:a16="http://schemas.microsoft.com/office/drawing/2014/main" val="3222268444"/>
                  </a:ext>
                </a:extLst>
              </a:tr>
              <a:tr h="515556">
                <a:tc>
                  <a:txBody>
                    <a:bodyPr/>
                    <a:lstStyle/>
                    <a:p>
                      <a:pPr algn="ctr" fontAlgn="b"/>
                      <a:r>
                        <a:rPr lang="en-US" sz="1400" b="0" i="0" u="none" strike="noStrike" dirty="0">
                          <a:solidFill>
                            <a:srgbClr val="000000"/>
                          </a:solidFill>
                          <a:effectLst/>
                          <a:latin typeface="+mn-lt"/>
                        </a:rPr>
                        <a:t>TS-34</a:t>
                      </a:r>
                    </a:p>
                  </a:txBody>
                  <a:tcPr marL="5229" marR="5229" marT="5229" marB="0" anchor="b"/>
                </a:tc>
                <a:tc>
                  <a:txBody>
                    <a:bodyPr/>
                    <a:lstStyle/>
                    <a:p>
                      <a:pPr algn="ctr" fontAlgn="b"/>
                      <a:r>
                        <a:rPr lang="en-US" sz="1400" u="none" strike="noStrike">
                          <a:effectLst/>
                          <a:latin typeface="+mn-lt"/>
                        </a:rPr>
                        <a:t>CURA-34</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dirty="0">
                          <a:effectLst/>
                          <a:latin typeface="+mn-lt"/>
                        </a:rPr>
                        <a:t>navigate to nurse</a:t>
                      </a:r>
                      <a:endParaRPr lang="en-US" sz="1400" b="0" i="0" u="none" strike="noStrike" dirty="0">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logged into application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dirty="0">
                          <a:effectLst/>
                          <a:latin typeface="+mn-lt"/>
                        </a:rPr>
                        <a:t>email:-aabc@gmail.com</a:t>
                      </a:r>
                      <a:endParaRPr lang="en-US" sz="1400" b="0" i="0" u="none" strike="noStrike" dirty="0">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admin-&gt;nurse-section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should be able to navigate to nurse section to check the in and out times </a:t>
                      </a:r>
                      <a:endParaRPr lang="en-US" sz="1400" b="0" i="0" u="none" strike="noStrike">
                        <a:solidFill>
                          <a:srgbClr val="000000"/>
                        </a:solidFill>
                        <a:effectLst/>
                        <a:latin typeface="+mn-lt"/>
                      </a:endParaRPr>
                    </a:p>
                  </a:txBody>
                  <a:tcPr marL="5229" marR="5229" marT="5229" marB="0" anchor="b"/>
                </a:tc>
                <a:extLst>
                  <a:ext uri="{0D108BD9-81ED-4DB2-BD59-A6C34878D82A}">
                    <a16:rowId xmlns:a16="http://schemas.microsoft.com/office/drawing/2014/main" val="4097378805"/>
                  </a:ext>
                </a:extLst>
              </a:tr>
              <a:tr h="515556">
                <a:tc>
                  <a:txBody>
                    <a:bodyPr/>
                    <a:lstStyle/>
                    <a:p>
                      <a:pPr algn="ctr" fontAlgn="b"/>
                      <a:r>
                        <a:rPr lang="en-US" sz="1400" b="0" i="0" u="none" strike="noStrike" dirty="0">
                          <a:solidFill>
                            <a:srgbClr val="000000"/>
                          </a:solidFill>
                          <a:effectLst/>
                          <a:latin typeface="+mn-lt"/>
                        </a:rPr>
                        <a:t>TS-35</a:t>
                      </a:r>
                    </a:p>
                  </a:txBody>
                  <a:tcPr marL="5229" marR="5229" marT="5229" marB="0" anchor="b"/>
                </a:tc>
                <a:tc>
                  <a:txBody>
                    <a:bodyPr/>
                    <a:lstStyle/>
                    <a:p>
                      <a:pPr algn="ctr" fontAlgn="b"/>
                      <a:r>
                        <a:rPr lang="en-US" sz="1400" u="none" strike="noStrike">
                          <a:effectLst/>
                          <a:latin typeface="+mn-lt"/>
                        </a:rPr>
                        <a:t>CURA-34</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navigate to doctor</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logged into application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email:-aabc@gmail.com</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admin-&gt;doctor-section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should be able to navigate to doctor section to check the in and out times</a:t>
                      </a:r>
                      <a:endParaRPr lang="en-US" sz="1400" b="0" i="0" u="none" strike="noStrike">
                        <a:solidFill>
                          <a:srgbClr val="000000"/>
                        </a:solidFill>
                        <a:effectLst/>
                        <a:latin typeface="+mn-lt"/>
                      </a:endParaRPr>
                    </a:p>
                  </a:txBody>
                  <a:tcPr marL="5229" marR="5229" marT="5229" marB="0" anchor="b"/>
                </a:tc>
                <a:extLst>
                  <a:ext uri="{0D108BD9-81ED-4DB2-BD59-A6C34878D82A}">
                    <a16:rowId xmlns:a16="http://schemas.microsoft.com/office/drawing/2014/main" val="3936568476"/>
                  </a:ext>
                </a:extLst>
              </a:tr>
              <a:tr h="515556">
                <a:tc>
                  <a:txBody>
                    <a:bodyPr/>
                    <a:lstStyle/>
                    <a:p>
                      <a:pPr algn="ctr" fontAlgn="b"/>
                      <a:r>
                        <a:rPr lang="en-US" sz="1400" b="0" i="0" u="none" strike="noStrike" dirty="0">
                          <a:solidFill>
                            <a:srgbClr val="000000"/>
                          </a:solidFill>
                          <a:effectLst/>
                          <a:latin typeface="+mn-lt"/>
                        </a:rPr>
                        <a:t>TS-36</a:t>
                      </a:r>
                    </a:p>
                  </a:txBody>
                  <a:tcPr marL="5229" marR="5229" marT="5229" marB="0" anchor="b"/>
                </a:tc>
                <a:tc>
                  <a:txBody>
                    <a:bodyPr/>
                    <a:lstStyle/>
                    <a:p>
                      <a:pPr algn="ctr" fontAlgn="b"/>
                      <a:r>
                        <a:rPr lang="en-US" sz="1400" u="none" strike="noStrike">
                          <a:effectLst/>
                          <a:latin typeface="+mn-lt"/>
                        </a:rPr>
                        <a:t>CURA-34</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navigate to staff</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logged into application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email:-aabc@gmail.com</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admin-&gt;staff-section</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admin should be able to navigate to staff  section to check the in and out times</a:t>
                      </a:r>
                      <a:endParaRPr lang="en-US" sz="1400" b="0" i="0" u="none" strike="noStrike">
                        <a:solidFill>
                          <a:srgbClr val="000000"/>
                        </a:solidFill>
                        <a:effectLst/>
                        <a:latin typeface="+mn-lt"/>
                      </a:endParaRPr>
                    </a:p>
                  </a:txBody>
                  <a:tcPr marL="5229" marR="5229" marT="5229" marB="0" anchor="b"/>
                </a:tc>
                <a:extLst>
                  <a:ext uri="{0D108BD9-81ED-4DB2-BD59-A6C34878D82A}">
                    <a16:rowId xmlns:a16="http://schemas.microsoft.com/office/drawing/2014/main" val="2212246238"/>
                  </a:ext>
                </a:extLst>
              </a:tr>
              <a:tr h="770214">
                <a:tc>
                  <a:txBody>
                    <a:bodyPr/>
                    <a:lstStyle/>
                    <a:p>
                      <a:pPr algn="ctr" fontAlgn="b"/>
                      <a:r>
                        <a:rPr lang="en-US" sz="1400" b="0" i="0" u="none" strike="noStrike" dirty="0">
                          <a:solidFill>
                            <a:srgbClr val="000000"/>
                          </a:solidFill>
                          <a:effectLst/>
                          <a:latin typeface="+mn-lt"/>
                        </a:rPr>
                        <a:t>TS-39</a:t>
                      </a:r>
                    </a:p>
                  </a:txBody>
                  <a:tcPr marL="5229" marR="5229" marT="5229" marB="0" anchor="b"/>
                </a:tc>
                <a:tc>
                  <a:txBody>
                    <a:bodyPr/>
                    <a:lstStyle/>
                    <a:p>
                      <a:pPr algn="ctr" fontAlgn="b"/>
                      <a:r>
                        <a:rPr lang="en-US" sz="1400" u="none" strike="noStrike">
                          <a:effectLst/>
                          <a:latin typeface="+mn-lt"/>
                        </a:rPr>
                        <a:t>CURA-39</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loading appointment details</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user logged into application as nurse</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email:-aabc@gmail.com</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nurse-&gt;profile</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user should be able to see the prescription of the patient give by the doctor in the portal</a:t>
                      </a:r>
                      <a:endParaRPr lang="en-US" sz="1400" b="0" i="0" u="none" strike="noStrike">
                        <a:solidFill>
                          <a:srgbClr val="000000"/>
                        </a:solidFill>
                        <a:effectLst/>
                        <a:latin typeface="+mn-lt"/>
                      </a:endParaRPr>
                    </a:p>
                  </a:txBody>
                  <a:tcPr marL="5229" marR="5229" marT="5229" marB="0" anchor="b"/>
                </a:tc>
                <a:extLst>
                  <a:ext uri="{0D108BD9-81ED-4DB2-BD59-A6C34878D82A}">
                    <a16:rowId xmlns:a16="http://schemas.microsoft.com/office/drawing/2014/main" val="1432815579"/>
                  </a:ext>
                </a:extLst>
              </a:tr>
              <a:tr h="515556">
                <a:tc>
                  <a:txBody>
                    <a:bodyPr/>
                    <a:lstStyle/>
                    <a:p>
                      <a:pPr algn="ctr" fontAlgn="b"/>
                      <a:r>
                        <a:rPr lang="en-US" sz="1400" b="0" i="0" u="none" strike="noStrike" dirty="0">
                          <a:solidFill>
                            <a:srgbClr val="000000"/>
                          </a:solidFill>
                          <a:effectLst/>
                          <a:latin typeface="+mn-lt"/>
                        </a:rPr>
                        <a:t>TS-42</a:t>
                      </a:r>
                    </a:p>
                  </a:txBody>
                  <a:tcPr marL="5229" marR="5229" marT="5229" marB="0" anchor="b"/>
                </a:tc>
                <a:tc>
                  <a:txBody>
                    <a:bodyPr/>
                    <a:lstStyle/>
                    <a:p>
                      <a:pPr algn="ctr" fontAlgn="b"/>
                      <a:r>
                        <a:rPr lang="en-US" sz="1400" u="none" strike="noStrike">
                          <a:effectLst/>
                          <a:latin typeface="+mn-lt"/>
                        </a:rPr>
                        <a:t>CURA-32</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order supply stock</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user logged into application as inventor</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email:-aabc@gmail.com</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a:effectLst/>
                          <a:latin typeface="+mn-lt"/>
                        </a:rPr>
                        <a:t>inventor-&gt;supply</a:t>
                      </a:r>
                      <a:endParaRPr lang="en-US" sz="1400" b="0" i="0" u="none" strike="noStrike">
                        <a:solidFill>
                          <a:srgbClr val="000000"/>
                        </a:solidFill>
                        <a:effectLst/>
                        <a:latin typeface="+mn-lt"/>
                      </a:endParaRPr>
                    </a:p>
                  </a:txBody>
                  <a:tcPr marL="5229" marR="5229" marT="5229" marB="0" anchor="b"/>
                </a:tc>
                <a:tc>
                  <a:txBody>
                    <a:bodyPr/>
                    <a:lstStyle/>
                    <a:p>
                      <a:pPr algn="ctr" fontAlgn="b"/>
                      <a:r>
                        <a:rPr lang="en-US" sz="1400" u="none" strike="noStrike" dirty="0">
                          <a:effectLst/>
                          <a:latin typeface="+mn-lt"/>
                        </a:rPr>
                        <a:t>user should be able to see  all inventory supply details</a:t>
                      </a:r>
                      <a:endParaRPr lang="en-US" sz="1400" b="0" i="0" u="none" strike="noStrike" dirty="0">
                        <a:solidFill>
                          <a:srgbClr val="000000"/>
                        </a:solidFill>
                        <a:effectLst/>
                        <a:latin typeface="+mn-lt"/>
                      </a:endParaRPr>
                    </a:p>
                  </a:txBody>
                  <a:tcPr marL="5229" marR="5229" marT="5229" marB="0" anchor="b"/>
                </a:tc>
                <a:extLst>
                  <a:ext uri="{0D108BD9-81ED-4DB2-BD59-A6C34878D82A}">
                    <a16:rowId xmlns:a16="http://schemas.microsoft.com/office/drawing/2014/main" val="2934897470"/>
                  </a:ext>
                </a:extLst>
              </a:tr>
              <a:tr h="515556">
                <a:tc>
                  <a:txBody>
                    <a:bodyPr/>
                    <a:lstStyle/>
                    <a:p>
                      <a:pPr algn="ctr" fontAlgn="b"/>
                      <a:r>
                        <a:rPr lang="en-US" sz="1400" b="0" i="0" u="none" strike="noStrike" dirty="0">
                          <a:solidFill>
                            <a:srgbClr val="000000"/>
                          </a:solidFill>
                          <a:effectLst/>
                          <a:latin typeface="+mn-lt"/>
                        </a:rPr>
                        <a:t>TS-35</a:t>
                      </a:r>
                    </a:p>
                  </a:txBody>
                  <a:tcPr marL="6350" marR="6350" marT="6350" marB="0" anchor="b"/>
                </a:tc>
                <a:tc>
                  <a:txBody>
                    <a:bodyPr/>
                    <a:lstStyle/>
                    <a:p>
                      <a:pPr algn="ctr" fontAlgn="b"/>
                      <a:r>
                        <a:rPr lang="en-US" sz="1400" b="0" i="0" u="none" strike="noStrike" dirty="0">
                          <a:solidFill>
                            <a:srgbClr val="000000"/>
                          </a:solidFill>
                          <a:effectLst/>
                          <a:latin typeface="+mn-lt"/>
                        </a:rPr>
                        <a:t>CURA-35</a:t>
                      </a:r>
                    </a:p>
                  </a:txBody>
                  <a:tcPr marL="6350" marR="6350" marT="6350" marB="0" anchor="b"/>
                </a:tc>
                <a:tc>
                  <a:txBody>
                    <a:bodyPr/>
                    <a:lstStyle/>
                    <a:p>
                      <a:pPr algn="l" fontAlgn="b"/>
                      <a:r>
                        <a:rPr lang="en-US" sz="1400" b="0" i="0" u="none" strike="noStrike">
                          <a:solidFill>
                            <a:srgbClr val="000000"/>
                          </a:solidFill>
                          <a:effectLst/>
                          <a:latin typeface="+mn-lt"/>
                        </a:rPr>
                        <a:t>navigate to doctor section</a:t>
                      </a:r>
                    </a:p>
                  </a:txBody>
                  <a:tcPr marL="6350" marR="6350" marT="6350" marB="0" anchor="b"/>
                </a:tc>
                <a:tc>
                  <a:txBody>
                    <a:bodyPr/>
                    <a:lstStyle/>
                    <a:p>
                      <a:pPr algn="l" fontAlgn="b"/>
                      <a:r>
                        <a:rPr lang="en-US" sz="1400" b="0" i="0" u="none" strike="noStrike">
                          <a:solidFill>
                            <a:srgbClr val="000000"/>
                          </a:solidFill>
                          <a:effectLst/>
                          <a:latin typeface="+mn-lt"/>
                        </a:rPr>
                        <a:t>admin logged into his application</a:t>
                      </a:r>
                    </a:p>
                  </a:txBody>
                  <a:tcPr marL="6350" marR="6350" marT="6350" marB="0" anchor="b"/>
                </a:tc>
                <a:tc>
                  <a:txBody>
                    <a:bodyPr/>
                    <a:lstStyle/>
                    <a:p>
                      <a:pPr algn="l" fontAlgn="b"/>
                      <a:r>
                        <a:rPr lang="fr-FR" sz="1400" b="0" i="0" u="none" strike="noStrike">
                          <a:solidFill>
                            <a:srgbClr val="000000"/>
                          </a:solidFill>
                          <a:effectLst/>
                          <a:latin typeface="+mn-lt"/>
                        </a:rPr>
                        <a:t>Email:- test@cura.com pwd:- Qura</a:t>
                      </a:r>
                    </a:p>
                  </a:txBody>
                  <a:tcPr marL="6350" marR="6350" marT="6350" marB="0" anchor="b"/>
                </a:tc>
                <a:tc>
                  <a:txBody>
                    <a:bodyPr/>
                    <a:lstStyle/>
                    <a:p>
                      <a:pPr algn="l" fontAlgn="b"/>
                      <a:r>
                        <a:rPr lang="en-US" sz="1400" b="0" i="0" u="none" strike="noStrike">
                          <a:solidFill>
                            <a:srgbClr val="000000"/>
                          </a:solidFill>
                          <a:effectLst/>
                          <a:latin typeface="+mn-lt"/>
                        </a:rPr>
                        <a:t>admin-&gt;doctor_section</a:t>
                      </a:r>
                    </a:p>
                  </a:txBody>
                  <a:tcPr marL="6350" marR="6350" marT="6350" marB="0" anchor="b"/>
                </a:tc>
                <a:tc>
                  <a:txBody>
                    <a:bodyPr/>
                    <a:lstStyle/>
                    <a:p>
                      <a:pPr algn="l" fontAlgn="b"/>
                      <a:r>
                        <a:rPr lang="en-US" sz="1400" b="0" i="0" u="none" strike="noStrike">
                          <a:solidFill>
                            <a:srgbClr val="000000"/>
                          </a:solidFill>
                          <a:effectLst/>
                          <a:latin typeface="+mn-lt"/>
                        </a:rPr>
                        <a:t>admin should be able to navigate to doctor section to check their in&amp;out times</a:t>
                      </a:r>
                    </a:p>
                  </a:txBody>
                  <a:tcPr marL="6350" marR="6350" marT="6350" marB="0" anchor="b"/>
                </a:tc>
                <a:extLst>
                  <a:ext uri="{0D108BD9-81ED-4DB2-BD59-A6C34878D82A}">
                    <a16:rowId xmlns:a16="http://schemas.microsoft.com/office/drawing/2014/main" val="4236726483"/>
                  </a:ext>
                </a:extLst>
              </a:tr>
              <a:tr h="515556">
                <a:tc>
                  <a:txBody>
                    <a:bodyPr/>
                    <a:lstStyle/>
                    <a:p>
                      <a:pPr algn="ctr" fontAlgn="b"/>
                      <a:r>
                        <a:rPr lang="en-US" sz="1400" b="0" i="0" u="none" strike="noStrike" dirty="0">
                          <a:solidFill>
                            <a:srgbClr val="000000"/>
                          </a:solidFill>
                          <a:effectLst/>
                          <a:latin typeface="+mn-lt"/>
                        </a:rPr>
                        <a:t>TS-35</a:t>
                      </a:r>
                    </a:p>
                  </a:txBody>
                  <a:tcPr marL="6350" marR="6350" marT="6350" marB="0" anchor="b"/>
                </a:tc>
                <a:tc>
                  <a:txBody>
                    <a:bodyPr/>
                    <a:lstStyle/>
                    <a:p>
                      <a:pPr algn="ctr" fontAlgn="b"/>
                      <a:r>
                        <a:rPr lang="en-US" sz="1400" b="0" i="0" u="none" strike="noStrike" dirty="0">
                          <a:solidFill>
                            <a:srgbClr val="000000"/>
                          </a:solidFill>
                          <a:effectLst/>
                          <a:latin typeface="+mn-lt"/>
                        </a:rPr>
                        <a:t>CURA-35</a:t>
                      </a:r>
                    </a:p>
                  </a:txBody>
                  <a:tcPr marL="6350" marR="6350" marT="6350" marB="0" anchor="b"/>
                </a:tc>
                <a:tc>
                  <a:txBody>
                    <a:bodyPr/>
                    <a:lstStyle/>
                    <a:p>
                      <a:pPr algn="l" fontAlgn="b"/>
                      <a:r>
                        <a:rPr lang="en-US" sz="1400" b="0" i="0" u="none" strike="noStrike" dirty="0">
                          <a:solidFill>
                            <a:srgbClr val="000000"/>
                          </a:solidFill>
                          <a:effectLst/>
                          <a:latin typeface="+mn-lt"/>
                        </a:rPr>
                        <a:t>navigate to staff section</a:t>
                      </a:r>
                    </a:p>
                  </a:txBody>
                  <a:tcPr marL="6350" marR="6350" marT="6350" marB="0" anchor="b"/>
                </a:tc>
                <a:tc>
                  <a:txBody>
                    <a:bodyPr/>
                    <a:lstStyle/>
                    <a:p>
                      <a:pPr algn="l" fontAlgn="b"/>
                      <a:r>
                        <a:rPr lang="en-US" sz="1400" b="0" i="0" u="none" strike="noStrike" dirty="0">
                          <a:solidFill>
                            <a:srgbClr val="000000"/>
                          </a:solidFill>
                          <a:effectLst/>
                          <a:latin typeface="+mn-lt"/>
                        </a:rPr>
                        <a:t>admin logged into his application</a:t>
                      </a:r>
                    </a:p>
                  </a:txBody>
                  <a:tcPr marL="6350" marR="6350" marT="6350" marB="0" anchor="b"/>
                </a:tc>
                <a:tc>
                  <a:txBody>
                    <a:bodyPr/>
                    <a:lstStyle/>
                    <a:p>
                      <a:pPr algn="l" fontAlgn="b"/>
                      <a:r>
                        <a:rPr lang="fr-FR" sz="1400" b="0" i="0" u="none" strike="noStrike" dirty="0">
                          <a:solidFill>
                            <a:srgbClr val="000000"/>
                          </a:solidFill>
                          <a:effectLst/>
                          <a:latin typeface="+mn-lt"/>
                        </a:rPr>
                        <a:t>Email:- test@cura.com </a:t>
                      </a:r>
                      <a:r>
                        <a:rPr lang="fr-FR" sz="1400" b="0" i="0" u="none" strike="noStrike" dirty="0" err="1">
                          <a:solidFill>
                            <a:srgbClr val="000000"/>
                          </a:solidFill>
                          <a:effectLst/>
                          <a:latin typeface="+mn-lt"/>
                        </a:rPr>
                        <a:t>pwd</a:t>
                      </a:r>
                      <a:r>
                        <a:rPr lang="fr-FR" sz="1400" b="0" i="0" u="none" strike="noStrike" dirty="0">
                          <a:solidFill>
                            <a:srgbClr val="000000"/>
                          </a:solidFill>
                          <a:effectLst/>
                          <a:latin typeface="+mn-lt"/>
                        </a:rPr>
                        <a:t>:- </a:t>
                      </a:r>
                      <a:r>
                        <a:rPr lang="fr-FR" sz="1400" b="0" i="0" u="none" strike="noStrike" dirty="0" err="1">
                          <a:solidFill>
                            <a:srgbClr val="000000"/>
                          </a:solidFill>
                          <a:effectLst/>
                          <a:latin typeface="+mn-lt"/>
                        </a:rPr>
                        <a:t>Qura</a:t>
                      </a:r>
                      <a:endParaRPr lang="fr-FR" sz="1400" b="0" i="0" u="none" strike="noStrike" dirty="0">
                        <a:solidFill>
                          <a:srgbClr val="000000"/>
                        </a:solidFill>
                        <a:effectLst/>
                        <a:latin typeface="+mn-lt"/>
                      </a:endParaRPr>
                    </a:p>
                  </a:txBody>
                  <a:tcPr marL="6350" marR="6350" marT="6350" marB="0" anchor="b"/>
                </a:tc>
                <a:tc>
                  <a:txBody>
                    <a:bodyPr/>
                    <a:lstStyle/>
                    <a:p>
                      <a:pPr algn="l" fontAlgn="b"/>
                      <a:r>
                        <a:rPr lang="en-US" sz="1400" b="0" i="0" u="none" strike="noStrike" dirty="0">
                          <a:solidFill>
                            <a:srgbClr val="000000"/>
                          </a:solidFill>
                          <a:effectLst/>
                          <a:latin typeface="+mn-lt"/>
                        </a:rPr>
                        <a:t>admin-&gt;</a:t>
                      </a:r>
                      <a:r>
                        <a:rPr lang="en-US" sz="1400" b="0" i="0" u="none" strike="noStrike" dirty="0" err="1">
                          <a:solidFill>
                            <a:srgbClr val="000000"/>
                          </a:solidFill>
                          <a:effectLst/>
                          <a:latin typeface="+mn-lt"/>
                        </a:rPr>
                        <a:t>staff_section</a:t>
                      </a:r>
                      <a:endParaRPr lang="en-US" sz="1400" b="0" i="0" u="none" strike="noStrike" dirty="0">
                        <a:solidFill>
                          <a:srgbClr val="000000"/>
                        </a:solidFill>
                        <a:effectLst/>
                        <a:latin typeface="+mn-lt"/>
                      </a:endParaRPr>
                    </a:p>
                  </a:txBody>
                  <a:tcPr marL="6350" marR="6350" marT="6350" marB="0" anchor="b"/>
                </a:tc>
                <a:tc>
                  <a:txBody>
                    <a:bodyPr/>
                    <a:lstStyle/>
                    <a:p>
                      <a:pPr algn="l" fontAlgn="b"/>
                      <a:r>
                        <a:rPr lang="en-US" sz="1400" b="0" i="0" u="none" strike="noStrike" dirty="0">
                          <a:solidFill>
                            <a:srgbClr val="000000"/>
                          </a:solidFill>
                          <a:effectLst/>
                          <a:latin typeface="+mn-lt"/>
                        </a:rPr>
                        <a:t>admin should be able to navigate to staff section to check their </a:t>
                      </a:r>
                      <a:r>
                        <a:rPr lang="en-US" sz="1400" b="0" i="0" u="none" strike="noStrike" dirty="0" err="1">
                          <a:solidFill>
                            <a:srgbClr val="000000"/>
                          </a:solidFill>
                          <a:effectLst/>
                          <a:latin typeface="+mn-lt"/>
                        </a:rPr>
                        <a:t>in&amp;out</a:t>
                      </a:r>
                      <a:r>
                        <a:rPr lang="en-US" sz="1400" b="0" i="0" u="none" strike="noStrike" dirty="0">
                          <a:solidFill>
                            <a:srgbClr val="000000"/>
                          </a:solidFill>
                          <a:effectLst/>
                          <a:latin typeface="+mn-lt"/>
                        </a:rPr>
                        <a:t> times</a:t>
                      </a:r>
                    </a:p>
                  </a:txBody>
                  <a:tcPr marL="6350" marR="6350" marT="6350" marB="0" anchor="b"/>
                </a:tc>
                <a:extLst>
                  <a:ext uri="{0D108BD9-81ED-4DB2-BD59-A6C34878D82A}">
                    <a16:rowId xmlns:a16="http://schemas.microsoft.com/office/drawing/2014/main" val="3603187049"/>
                  </a:ext>
                </a:extLst>
              </a:tr>
            </a:tbl>
          </a:graphicData>
        </a:graphic>
      </p:graphicFrame>
    </p:spTree>
    <p:extLst>
      <p:ext uri="{BB962C8B-B14F-4D97-AF65-F5344CB8AC3E}">
        <p14:creationId xmlns:p14="http://schemas.microsoft.com/office/powerpoint/2010/main" val="351263449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274320" y="91042"/>
            <a:ext cx="10149840" cy="873760"/>
          </a:xfrm>
          <a:noFill/>
        </p:spPr>
        <p:txBody>
          <a:bodyPr>
            <a:normAutofit/>
          </a:bodyPr>
          <a:lstStyle/>
          <a:p>
            <a:pPr algn="ctr"/>
            <a:r>
              <a:rPr lang="en-US" sz="3600" dirty="0"/>
              <a:t>Test Cases</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1977830303"/>
              </p:ext>
            </p:extLst>
          </p:nvPr>
        </p:nvGraphicFramePr>
        <p:xfrm>
          <a:off x="579120" y="873362"/>
          <a:ext cx="10535919" cy="5656039"/>
        </p:xfrm>
        <a:graphic>
          <a:graphicData uri="http://schemas.openxmlformats.org/drawingml/2006/table">
            <a:tbl>
              <a:tblPr>
                <a:tableStyleId>{46F890A9-2807-4EBB-B81D-B2AA78EC7F39}</a:tableStyleId>
              </a:tblPr>
              <a:tblGrid>
                <a:gridCol w="775649">
                  <a:extLst>
                    <a:ext uri="{9D8B030D-6E8A-4147-A177-3AD203B41FA5}">
                      <a16:colId xmlns:a16="http://schemas.microsoft.com/office/drawing/2014/main" val="2431643798"/>
                    </a:ext>
                  </a:extLst>
                </a:gridCol>
                <a:gridCol w="1214944">
                  <a:extLst>
                    <a:ext uri="{9D8B030D-6E8A-4147-A177-3AD203B41FA5}">
                      <a16:colId xmlns:a16="http://schemas.microsoft.com/office/drawing/2014/main" val="611363021"/>
                    </a:ext>
                  </a:extLst>
                </a:gridCol>
                <a:gridCol w="1214944">
                  <a:extLst>
                    <a:ext uri="{9D8B030D-6E8A-4147-A177-3AD203B41FA5}">
                      <a16:colId xmlns:a16="http://schemas.microsoft.com/office/drawing/2014/main" val="1866782506"/>
                    </a:ext>
                  </a:extLst>
                </a:gridCol>
                <a:gridCol w="1046218">
                  <a:extLst>
                    <a:ext uri="{9D8B030D-6E8A-4147-A177-3AD203B41FA5}">
                      <a16:colId xmlns:a16="http://schemas.microsoft.com/office/drawing/2014/main" val="2285007349"/>
                    </a:ext>
                  </a:extLst>
                </a:gridCol>
                <a:gridCol w="2461837">
                  <a:extLst>
                    <a:ext uri="{9D8B030D-6E8A-4147-A177-3AD203B41FA5}">
                      <a16:colId xmlns:a16="http://schemas.microsoft.com/office/drawing/2014/main" val="3141220176"/>
                    </a:ext>
                  </a:extLst>
                </a:gridCol>
                <a:gridCol w="2137911">
                  <a:extLst>
                    <a:ext uri="{9D8B030D-6E8A-4147-A177-3AD203B41FA5}">
                      <a16:colId xmlns:a16="http://schemas.microsoft.com/office/drawing/2014/main" val="2859450301"/>
                    </a:ext>
                  </a:extLst>
                </a:gridCol>
                <a:gridCol w="1684416">
                  <a:extLst>
                    <a:ext uri="{9D8B030D-6E8A-4147-A177-3AD203B41FA5}">
                      <a16:colId xmlns:a16="http://schemas.microsoft.com/office/drawing/2014/main" val="2067546036"/>
                    </a:ext>
                  </a:extLst>
                </a:gridCol>
              </a:tblGrid>
              <a:tr h="640411">
                <a:tc>
                  <a:txBody>
                    <a:bodyPr/>
                    <a:lstStyle/>
                    <a:p>
                      <a:pPr algn="ctr" fontAlgn="b"/>
                      <a:r>
                        <a:rPr lang="en-US" sz="1400" b="1" u="none" strike="noStrike" dirty="0">
                          <a:solidFill>
                            <a:srgbClr val="000000"/>
                          </a:solidFill>
                          <a:effectLst/>
                        </a:rPr>
                        <a:t>Test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User Story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Case</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a:solidFill>
                            <a:srgbClr val="000000"/>
                          </a:solidFill>
                          <a:effectLst/>
                        </a:rPr>
                        <a:t>Current State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Data</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Steps To Follow</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Expected Results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480434079"/>
                  </a:ext>
                </a:extLst>
              </a:tr>
              <a:tr h="640411">
                <a:tc>
                  <a:txBody>
                    <a:bodyPr/>
                    <a:lstStyle/>
                    <a:p>
                      <a:pPr algn="ctr" fontAlgn="b"/>
                      <a:r>
                        <a:rPr lang="en-US" sz="1400" b="0" i="0" u="none" strike="noStrike" dirty="0">
                          <a:solidFill>
                            <a:srgbClr val="000000"/>
                          </a:solidFill>
                          <a:effectLst/>
                          <a:latin typeface="+mn-lt"/>
                        </a:rPr>
                        <a:t>TS-35</a:t>
                      </a:r>
                    </a:p>
                  </a:txBody>
                  <a:tcPr marL="6350" marR="6350" marT="6350" marB="0" anchor="b"/>
                </a:tc>
                <a:tc>
                  <a:txBody>
                    <a:bodyPr/>
                    <a:lstStyle/>
                    <a:p>
                      <a:pPr algn="ctr" fontAlgn="b"/>
                      <a:r>
                        <a:rPr lang="en-US" sz="1400" b="0" i="0" u="none" strike="noStrike" dirty="0">
                          <a:solidFill>
                            <a:srgbClr val="000000"/>
                          </a:solidFill>
                          <a:effectLst/>
                          <a:latin typeface="+mn-lt"/>
                        </a:rPr>
                        <a:t>CURA-35</a:t>
                      </a:r>
                    </a:p>
                  </a:txBody>
                  <a:tcPr marL="6350" marR="6350" marT="6350" marB="0" anchor="b"/>
                </a:tc>
                <a:tc>
                  <a:txBody>
                    <a:bodyPr/>
                    <a:lstStyle/>
                    <a:p>
                      <a:pPr algn="l" fontAlgn="b"/>
                      <a:r>
                        <a:rPr lang="en-US" sz="1400" b="0" i="0" u="none" strike="noStrike" dirty="0">
                          <a:solidFill>
                            <a:srgbClr val="000000"/>
                          </a:solidFill>
                          <a:effectLst/>
                          <a:latin typeface="+mn-lt"/>
                        </a:rPr>
                        <a:t>navigate to nurse section</a:t>
                      </a:r>
                    </a:p>
                  </a:txBody>
                  <a:tcPr marL="6350" marR="6350" marT="6350" marB="0" anchor="b"/>
                </a:tc>
                <a:tc>
                  <a:txBody>
                    <a:bodyPr/>
                    <a:lstStyle/>
                    <a:p>
                      <a:pPr algn="l" fontAlgn="b"/>
                      <a:r>
                        <a:rPr lang="en-US" sz="1400" b="0" i="0" u="none" strike="noStrike" dirty="0">
                          <a:solidFill>
                            <a:srgbClr val="000000"/>
                          </a:solidFill>
                          <a:effectLst/>
                          <a:latin typeface="+mn-lt"/>
                        </a:rPr>
                        <a:t>admin logged into his application</a:t>
                      </a:r>
                    </a:p>
                  </a:txBody>
                  <a:tcPr marL="6350" marR="6350" marT="6350" marB="0" anchor="b"/>
                </a:tc>
                <a:tc>
                  <a:txBody>
                    <a:bodyPr/>
                    <a:lstStyle/>
                    <a:p>
                      <a:pPr algn="l" fontAlgn="b"/>
                      <a:r>
                        <a:rPr lang="fr-FR" sz="1400" b="0" i="0" u="none" strike="noStrike" dirty="0">
                          <a:solidFill>
                            <a:srgbClr val="000000"/>
                          </a:solidFill>
                          <a:effectLst/>
                          <a:latin typeface="+mn-lt"/>
                        </a:rPr>
                        <a:t>Email:- test@cura.com </a:t>
                      </a:r>
                      <a:r>
                        <a:rPr lang="fr-FR" sz="1400" b="0" i="0" u="none" strike="noStrike" dirty="0" err="1">
                          <a:solidFill>
                            <a:srgbClr val="000000"/>
                          </a:solidFill>
                          <a:effectLst/>
                          <a:latin typeface="+mn-lt"/>
                        </a:rPr>
                        <a:t>pwd</a:t>
                      </a:r>
                      <a:r>
                        <a:rPr lang="fr-FR" sz="1400" b="0" i="0" u="none" strike="noStrike" dirty="0">
                          <a:solidFill>
                            <a:srgbClr val="000000"/>
                          </a:solidFill>
                          <a:effectLst/>
                          <a:latin typeface="+mn-lt"/>
                        </a:rPr>
                        <a:t>:- </a:t>
                      </a:r>
                      <a:r>
                        <a:rPr lang="fr-FR" sz="1400" b="0" i="0" u="none" strike="noStrike" dirty="0" err="1">
                          <a:solidFill>
                            <a:srgbClr val="000000"/>
                          </a:solidFill>
                          <a:effectLst/>
                          <a:latin typeface="+mn-lt"/>
                        </a:rPr>
                        <a:t>Qura</a:t>
                      </a:r>
                      <a:endParaRPr lang="fr-FR" sz="1400" b="0" i="0" u="none" strike="noStrike" dirty="0">
                        <a:solidFill>
                          <a:srgbClr val="000000"/>
                        </a:solidFill>
                        <a:effectLst/>
                        <a:latin typeface="+mn-lt"/>
                      </a:endParaRPr>
                    </a:p>
                  </a:txBody>
                  <a:tcPr marL="6350" marR="6350" marT="6350" marB="0" anchor="b"/>
                </a:tc>
                <a:tc>
                  <a:txBody>
                    <a:bodyPr/>
                    <a:lstStyle/>
                    <a:p>
                      <a:pPr algn="l" fontAlgn="b"/>
                      <a:r>
                        <a:rPr lang="en-US" sz="1400" b="0" i="0" u="none" strike="noStrike" dirty="0">
                          <a:solidFill>
                            <a:srgbClr val="000000"/>
                          </a:solidFill>
                          <a:effectLst/>
                          <a:latin typeface="+mn-lt"/>
                        </a:rPr>
                        <a:t>admin-&gt;</a:t>
                      </a:r>
                      <a:r>
                        <a:rPr lang="en-US" sz="1400" b="0" i="0" u="none" strike="noStrike" dirty="0" err="1">
                          <a:solidFill>
                            <a:srgbClr val="000000"/>
                          </a:solidFill>
                          <a:effectLst/>
                          <a:latin typeface="+mn-lt"/>
                        </a:rPr>
                        <a:t>nurse_section</a:t>
                      </a:r>
                      <a:endParaRPr lang="en-US" sz="1400" b="0" i="0" u="none" strike="noStrike" dirty="0">
                        <a:solidFill>
                          <a:srgbClr val="000000"/>
                        </a:solidFill>
                        <a:effectLst/>
                        <a:latin typeface="+mn-lt"/>
                      </a:endParaRPr>
                    </a:p>
                  </a:txBody>
                  <a:tcPr marL="6350" marR="6350" marT="6350" marB="0" anchor="b"/>
                </a:tc>
                <a:tc>
                  <a:txBody>
                    <a:bodyPr/>
                    <a:lstStyle/>
                    <a:p>
                      <a:pPr algn="l" fontAlgn="b"/>
                      <a:r>
                        <a:rPr lang="en-US" sz="1400" b="0" i="0" u="none" strike="noStrike" dirty="0">
                          <a:solidFill>
                            <a:srgbClr val="000000"/>
                          </a:solidFill>
                          <a:effectLst/>
                          <a:latin typeface="+mn-lt"/>
                        </a:rPr>
                        <a:t>admin should be able to navigate to nurse section to check their </a:t>
                      </a:r>
                      <a:r>
                        <a:rPr lang="en-US" sz="1400" b="0" i="0" u="none" strike="noStrike" dirty="0" err="1">
                          <a:solidFill>
                            <a:srgbClr val="000000"/>
                          </a:solidFill>
                          <a:effectLst/>
                          <a:latin typeface="+mn-lt"/>
                        </a:rPr>
                        <a:t>in&amp;out</a:t>
                      </a:r>
                      <a:r>
                        <a:rPr lang="en-US" sz="1400" b="0" i="0" u="none" strike="noStrike" dirty="0">
                          <a:solidFill>
                            <a:srgbClr val="000000"/>
                          </a:solidFill>
                          <a:effectLst/>
                          <a:latin typeface="+mn-lt"/>
                        </a:rPr>
                        <a:t> times</a:t>
                      </a:r>
                    </a:p>
                  </a:txBody>
                  <a:tcPr marL="6350" marR="6350" marT="6350" marB="0" anchor="b"/>
                </a:tc>
                <a:extLst>
                  <a:ext uri="{0D108BD9-81ED-4DB2-BD59-A6C34878D82A}">
                    <a16:rowId xmlns:a16="http://schemas.microsoft.com/office/drawing/2014/main" val="745558882"/>
                  </a:ext>
                </a:extLst>
              </a:tr>
              <a:tr h="924278">
                <a:tc>
                  <a:txBody>
                    <a:bodyPr/>
                    <a:lstStyle/>
                    <a:p>
                      <a:pPr algn="ctr" fontAlgn="b"/>
                      <a:r>
                        <a:rPr lang="en-US" sz="1400" b="0" u="none" strike="noStrike" dirty="0">
                          <a:solidFill>
                            <a:srgbClr val="000000"/>
                          </a:solidFill>
                          <a:effectLst/>
                        </a:rPr>
                        <a:t>TS-30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t"/>
                      <a:endParaRPr lang="en-US" sz="1400" b="0" u="none" strike="noStrike" dirty="0">
                        <a:solidFill>
                          <a:srgbClr val="000000"/>
                        </a:solidFill>
                        <a:effectLst/>
                      </a:endParaRPr>
                    </a:p>
                    <a:p>
                      <a:pPr algn="ctr" fontAlgn="t"/>
                      <a:endParaRPr lang="en-US" sz="1400" b="0" u="none" strike="noStrike" dirty="0">
                        <a:solidFill>
                          <a:srgbClr val="000000"/>
                        </a:solidFill>
                        <a:effectLst/>
                      </a:endParaRPr>
                    </a:p>
                    <a:p>
                      <a:pPr algn="ctr" fontAlgn="t"/>
                      <a:r>
                        <a:rPr lang="en-US" sz="1400" b="0" u="none" strike="noStrike" dirty="0">
                          <a:solidFill>
                            <a:srgbClr val="000000"/>
                          </a:solidFill>
                          <a:effectLst/>
                        </a:rPr>
                        <a:t>CURA – 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b"/>
                      <a:r>
                        <a:rPr lang="en-US" sz="1400" b="0" u="none" strike="noStrike" dirty="0">
                          <a:solidFill>
                            <a:srgbClr val="000000"/>
                          </a:solidFill>
                          <a:effectLst/>
                        </a:rPr>
                        <a:t>Loading Appointment  Details Page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Appointments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see his </a:t>
                      </a:r>
                      <a:r>
                        <a:rPr lang="en-US" sz="1400" b="0" u="none" strike="noStrike" dirty="0" err="1">
                          <a:solidFill>
                            <a:srgbClr val="000000"/>
                          </a:solidFill>
                          <a:effectLst/>
                        </a:rPr>
                        <a:t>appoinment</a:t>
                      </a:r>
                      <a:r>
                        <a:rPr lang="en-US" sz="1400" b="0" u="none" strike="noStrike" dirty="0">
                          <a:solidFill>
                            <a:srgbClr val="000000"/>
                          </a:solidFill>
                          <a:effectLst/>
                        </a:rPr>
                        <a:t> details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511547716"/>
                  </a:ext>
                </a:extLst>
              </a:tr>
              <a:tr h="924278">
                <a:tc>
                  <a:txBody>
                    <a:bodyPr/>
                    <a:lstStyle/>
                    <a:p>
                      <a:pPr algn="ctr" fontAlgn="b"/>
                      <a:r>
                        <a:rPr lang="en-US" sz="1400" b="0" u="none" strike="noStrike">
                          <a:solidFill>
                            <a:srgbClr val="000000"/>
                          </a:solidFill>
                          <a:effectLst/>
                        </a:rPr>
                        <a:t>TS-31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Symptoms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upload His previous Documents and symptoms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731954512"/>
                  </a:ext>
                </a:extLst>
              </a:tr>
              <a:tr h="1153641">
                <a:tc>
                  <a:txBody>
                    <a:bodyPr/>
                    <a:lstStyle/>
                    <a:p>
                      <a:pPr algn="ctr" fontAlgn="b"/>
                      <a:r>
                        <a:rPr lang="en-US" sz="1400" b="0" u="none" strike="noStrike">
                          <a:solidFill>
                            <a:srgbClr val="000000"/>
                          </a:solidFill>
                          <a:effectLst/>
                        </a:rPr>
                        <a:t>TS-32</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CURA-33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Loading Patient Test Sample Data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Pathologist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Sample Test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see all patients test data for examining</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640533794"/>
                  </a:ext>
                </a:extLst>
              </a:tr>
              <a:tr h="1153641">
                <a:tc>
                  <a:txBody>
                    <a:bodyPr/>
                    <a:lstStyle/>
                    <a:p>
                      <a:pPr algn="ctr" fontAlgn="b"/>
                      <a:r>
                        <a:rPr lang="en-US" sz="1400" b="0" u="none" strike="noStrike" dirty="0">
                          <a:solidFill>
                            <a:srgbClr val="000000"/>
                          </a:solidFill>
                          <a:effectLst/>
                        </a:rPr>
                        <a:t>TS-33</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CURA-37</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Pathologist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Email:- aabc@cura.com   Pwd:- abc</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Pathologist -&gt; Test Results Data</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Upload patient test results before doctors appointment </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2523030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152400" y="225530"/>
            <a:ext cx="10149840" cy="873760"/>
          </a:xfrm>
          <a:noFill/>
        </p:spPr>
        <p:txBody>
          <a:bodyPr>
            <a:normAutofit/>
          </a:bodyPr>
          <a:lstStyle/>
          <a:p>
            <a:pPr algn="ctr"/>
            <a:r>
              <a:rPr lang="en-US" sz="3600" dirty="0"/>
              <a:t>Test Cases</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2764013116"/>
              </p:ext>
            </p:extLst>
          </p:nvPr>
        </p:nvGraphicFramePr>
        <p:xfrm>
          <a:off x="660400" y="1127760"/>
          <a:ext cx="10535919" cy="5504710"/>
        </p:xfrm>
        <a:graphic>
          <a:graphicData uri="http://schemas.openxmlformats.org/drawingml/2006/table">
            <a:tbl>
              <a:tblPr>
                <a:tableStyleId>{46F890A9-2807-4EBB-B81D-B2AA78EC7F39}</a:tableStyleId>
              </a:tblPr>
              <a:tblGrid>
                <a:gridCol w="775649">
                  <a:extLst>
                    <a:ext uri="{9D8B030D-6E8A-4147-A177-3AD203B41FA5}">
                      <a16:colId xmlns:a16="http://schemas.microsoft.com/office/drawing/2014/main" val="2431643798"/>
                    </a:ext>
                  </a:extLst>
                </a:gridCol>
                <a:gridCol w="1214944">
                  <a:extLst>
                    <a:ext uri="{9D8B030D-6E8A-4147-A177-3AD203B41FA5}">
                      <a16:colId xmlns:a16="http://schemas.microsoft.com/office/drawing/2014/main" val="611363021"/>
                    </a:ext>
                  </a:extLst>
                </a:gridCol>
                <a:gridCol w="1214944">
                  <a:extLst>
                    <a:ext uri="{9D8B030D-6E8A-4147-A177-3AD203B41FA5}">
                      <a16:colId xmlns:a16="http://schemas.microsoft.com/office/drawing/2014/main" val="1866782506"/>
                    </a:ext>
                  </a:extLst>
                </a:gridCol>
                <a:gridCol w="1046218">
                  <a:extLst>
                    <a:ext uri="{9D8B030D-6E8A-4147-A177-3AD203B41FA5}">
                      <a16:colId xmlns:a16="http://schemas.microsoft.com/office/drawing/2014/main" val="2285007349"/>
                    </a:ext>
                  </a:extLst>
                </a:gridCol>
                <a:gridCol w="2461837">
                  <a:extLst>
                    <a:ext uri="{9D8B030D-6E8A-4147-A177-3AD203B41FA5}">
                      <a16:colId xmlns:a16="http://schemas.microsoft.com/office/drawing/2014/main" val="3141220176"/>
                    </a:ext>
                  </a:extLst>
                </a:gridCol>
                <a:gridCol w="2137911">
                  <a:extLst>
                    <a:ext uri="{9D8B030D-6E8A-4147-A177-3AD203B41FA5}">
                      <a16:colId xmlns:a16="http://schemas.microsoft.com/office/drawing/2014/main" val="2859450301"/>
                    </a:ext>
                  </a:extLst>
                </a:gridCol>
                <a:gridCol w="1684416">
                  <a:extLst>
                    <a:ext uri="{9D8B030D-6E8A-4147-A177-3AD203B41FA5}">
                      <a16:colId xmlns:a16="http://schemas.microsoft.com/office/drawing/2014/main" val="2067546036"/>
                    </a:ext>
                  </a:extLst>
                </a:gridCol>
              </a:tblGrid>
              <a:tr h="640411">
                <a:tc>
                  <a:txBody>
                    <a:bodyPr/>
                    <a:lstStyle/>
                    <a:p>
                      <a:pPr algn="ctr" fontAlgn="b"/>
                      <a:r>
                        <a:rPr lang="en-US" sz="1400" b="1" u="none" strike="noStrike" dirty="0">
                          <a:solidFill>
                            <a:srgbClr val="000000"/>
                          </a:solidFill>
                          <a:effectLst/>
                          <a:latin typeface="+mn-lt"/>
                        </a:rPr>
                        <a:t>Test ID</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latin typeface="+mn-lt"/>
                        </a:rPr>
                        <a:t>User Story ID</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latin typeface="+mn-lt"/>
                        </a:rPr>
                        <a:t>Test Case</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a:solidFill>
                            <a:srgbClr val="000000"/>
                          </a:solidFill>
                          <a:effectLst/>
                          <a:latin typeface="+mn-lt"/>
                        </a:rPr>
                        <a:t>Current State</a:t>
                      </a:r>
                      <a:endParaRPr lang="en-US" sz="1400" b="1" i="0" u="none" strike="noStrike">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latin typeface="+mn-lt"/>
                        </a:rPr>
                        <a:t>Test Data</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latin typeface="+mn-lt"/>
                        </a:rPr>
                        <a:t>Steps To Follow</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latin typeface="+mn-lt"/>
                        </a:rPr>
                        <a:t>Expected Results</a:t>
                      </a:r>
                      <a:endParaRPr lang="en-US" sz="1400" b="1" i="0" u="none" strike="noStrike" dirty="0">
                        <a:solidFill>
                          <a:srgbClr val="000000"/>
                        </a:solidFill>
                        <a:effectLst/>
                        <a:latin typeface="+mn-lt"/>
                        <a:cs typeface="Times New Roman" panose="02020603050405020304" pitchFamily="18" charset="0"/>
                      </a:endParaRPr>
                    </a:p>
                  </a:txBody>
                  <a:tcPr marL="6350" marR="6350" marT="6350" marB="0" anchor="b"/>
                </a:tc>
                <a:extLst>
                  <a:ext uri="{0D108BD9-81ED-4DB2-BD59-A6C34878D82A}">
                    <a16:rowId xmlns:a16="http://schemas.microsoft.com/office/drawing/2014/main" val="745558882"/>
                  </a:ext>
                </a:extLst>
              </a:tr>
              <a:tr h="924278">
                <a:tc>
                  <a:txBody>
                    <a:bodyPr/>
                    <a:lstStyle/>
                    <a:p>
                      <a:pPr algn="ctr" fontAlgn="b"/>
                      <a:r>
                        <a:rPr lang="en-US" sz="1400" b="0" i="0" u="none" strike="noStrike" dirty="0">
                          <a:solidFill>
                            <a:srgbClr val="000000"/>
                          </a:solidFill>
                          <a:effectLst/>
                          <a:latin typeface="Calibri" panose="020F0502020204030204" pitchFamily="34" charset="0"/>
                        </a:rPr>
                        <a:t>TS-15</a:t>
                      </a:r>
                    </a:p>
                  </a:txBody>
                  <a:tcPr marL="6350" marR="6350" marT="6350" marB="0" anchor="b"/>
                </a:tc>
                <a:tc>
                  <a:txBody>
                    <a:bodyPr/>
                    <a:lstStyle/>
                    <a:p>
                      <a:pPr algn="ctr" fontAlgn="b"/>
                      <a:r>
                        <a:rPr lang="en-US" sz="1400" b="0" i="0" u="none" strike="noStrike" dirty="0">
                          <a:solidFill>
                            <a:srgbClr val="000000"/>
                          </a:solidFill>
                          <a:effectLst/>
                          <a:latin typeface="Calibri" panose="020F0502020204030204" pitchFamily="34" charset="0"/>
                        </a:rPr>
                        <a:t>CURA -15</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loading appointment details page</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User login into the application as a patient</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Email:- aabc@gmail.com pwd:- abc</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patients-&gt;appointments</a:t>
                      </a:r>
                    </a:p>
                  </a:txBody>
                  <a:tcPr marL="6350" marR="6350" marT="6350" marB="0" anchor="b"/>
                </a:tc>
                <a:tc>
                  <a:txBody>
                    <a:bodyPr/>
                    <a:lstStyle/>
                    <a:p>
                      <a:pPr algn="l" fontAlgn="b"/>
                      <a:r>
                        <a:rPr lang="en-US" sz="1400" b="0" i="0" u="none" strike="noStrike" dirty="0">
                          <a:solidFill>
                            <a:srgbClr val="000000"/>
                          </a:solidFill>
                          <a:effectLst/>
                          <a:latin typeface="Calibri" panose="020F0502020204030204" pitchFamily="34" charset="0"/>
                        </a:rPr>
                        <a:t>User should be able to see his appointment details </a:t>
                      </a:r>
                    </a:p>
                  </a:txBody>
                  <a:tcPr marL="6350" marR="6350" marT="6350" marB="0" anchor="b"/>
                </a:tc>
                <a:extLst>
                  <a:ext uri="{0D108BD9-81ED-4DB2-BD59-A6C34878D82A}">
                    <a16:rowId xmlns:a16="http://schemas.microsoft.com/office/drawing/2014/main" val="1511547716"/>
                  </a:ext>
                </a:extLst>
              </a:tr>
              <a:tr h="924278">
                <a:tc>
                  <a:txBody>
                    <a:bodyPr/>
                    <a:lstStyle/>
                    <a:p>
                      <a:pPr algn="ctr" fontAlgn="b"/>
                      <a:r>
                        <a:rPr lang="en-US" sz="1400" b="0" i="0" u="none" strike="noStrike">
                          <a:solidFill>
                            <a:srgbClr val="000000"/>
                          </a:solidFill>
                          <a:effectLst/>
                          <a:latin typeface="Calibri" panose="020F0502020204030204" pitchFamily="34" charset="0"/>
                        </a:rPr>
                        <a:t>TS-38</a:t>
                      </a:r>
                    </a:p>
                  </a:txBody>
                  <a:tcPr marL="6350" marR="6350" marT="6350" marB="0" anchor="b"/>
                </a:tc>
                <a:tc>
                  <a:txBody>
                    <a:bodyPr/>
                    <a:lstStyle/>
                    <a:p>
                      <a:pPr algn="ctr" fontAlgn="b"/>
                      <a:r>
                        <a:rPr lang="en-US" sz="1400" b="0" i="0" u="none" strike="noStrike" dirty="0">
                          <a:solidFill>
                            <a:srgbClr val="000000"/>
                          </a:solidFill>
                          <a:effectLst/>
                          <a:latin typeface="Calibri" panose="020F0502020204030204" pitchFamily="34" charset="0"/>
                        </a:rPr>
                        <a:t>CURA-38</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navigate to patient</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nurse logged into application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email:-aabc@gmail.com</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nurse-&gt;patient-section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Nurse should be able to write the prescription to patient as directed by the doctor and shoild be able to upload the prescription</a:t>
                      </a:r>
                    </a:p>
                  </a:txBody>
                  <a:tcPr marL="6350" marR="6350" marT="6350" marB="0" anchor="b"/>
                </a:tc>
                <a:extLst>
                  <a:ext uri="{0D108BD9-81ED-4DB2-BD59-A6C34878D82A}">
                    <a16:rowId xmlns:a16="http://schemas.microsoft.com/office/drawing/2014/main" val="1731954512"/>
                  </a:ext>
                </a:extLst>
              </a:tr>
              <a:tr h="1153641">
                <a:tc>
                  <a:txBody>
                    <a:bodyPr/>
                    <a:lstStyle/>
                    <a:p>
                      <a:pPr algn="ctr" fontAlgn="b"/>
                      <a:r>
                        <a:rPr lang="en-US" sz="1400" b="0" i="0" u="none" strike="noStrike">
                          <a:solidFill>
                            <a:srgbClr val="000000"/>
                          </a:solidFill>
                          <a:effectLst/>
                          <a:latin typeface="Calibri" panose="020F0502020204030204" pitchFamily="34" charset="0"/>
                        </a:rPr>
                        <a:t>TS-40</a:t>
                      </a:r>
                    </a:p>
                  </a:txBody>
                  <a:tcPr marL="6350" marR="6350" marT="6350" marB="0" anchor="b"/>
                </a:tc>
                <a:tc>
                  <a:txBody>
                    <a:bodyPr/>
                    <a:lstStyle/>
                    <a:p>
                      <a:pPr algn="ctr" fontAlgn="b"/>
                      <a:r>
                        <a:rPr lang="en-US" sz="1400" b="0" i="0" u="none" strike="noStrike" dirty="0">
                          <a:solidFill>
                            <a:srgbClr val="000000"/>
                          </a:solidFill>
                          <a:effectLst/>
                          <a:latin typeface="Calibri" panose="020F0502020204030204" pitchFamily="34" charset="0"/>
                        </a:rPr>
                        <a:t>CURA-40</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navigate to doctor</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admin logged into application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email:-aabc@gmail.com</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admin-&gt;doctor-section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Admin should be able to reschedule or cancel the appointmnet with of doctors</a:t>
                      </a:r>
                    </a:p>
                  </a:txBody>
                  <a:tcPr marL="6350" marR="6350" marT="6350" marB="0" anchor="b"/>
                </a:tc>
                <a:extLst>
                  <a:ext uri="{0D108BD9-81ED-4DB2-BD59-A6C34878D82A}">
                    <a16:rowId xmlns:a16="http://schemas.microsoft.com/office/drawing/2014/main" val="1640533794"/>
                  </a:ext>
                </a:extLst>
              </a:tr>
              <a:tr h="1153641">
                <a:tc>
                  <a:txBody>
                    <a:bodyPr/>
                    <a:lstStyle/>
                    <a:p>
                      <a:pPr algn="ctr" fontAlgn="b"/>
                      <a:r>
                        <a:rPr lang="en-US" sz="1400" b="0" i="0" u="none" strike="noStrike">
                          <a:solidFill>
                            <a:srgbClr val="000000"/>
                          </a:solidFill>
                          <a:effectLst/>
                          <a:latin typeface="Calibri" panose="020F0502020204030204" pitchFamily="34" charset="0"/>
                        </a:rPr>
                        <a:t>TS-41</a:t>
                      </a:r>
                    </a:p>
                  </a:txBody>
                  <a:tcPr marL="6350" marR="6350" marT="6350" marB="0" anchor="b"/>
                </a:tc>
                <a:tc>
                  <a:txBody>
                    <a:bodyPr/>
                    <a:lstStyle/>
                    <a:p>
                      <a:pPr algn="ctr" fontAlgn="b"/>
                      <a:r>
                        <a:rPr lang="en-US" sz="1400" b="0" i="0" u="none" strike="noStrike" dirty="0">
                          <a:solidFill>
                            <a:srgbClr val="000000"/>
                          </a:solidFill>
                          <a:effectLst/>
                          <a:latin typeface="Calibri" panose="020F0502020204030204" pitchFamily="34" charset="0"/>
                        </a:rPr>
                        <a:t>CURA-41</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navigate to admin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admin logged into application</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email:-aabc@gmail.com</a:t>
                      </a:r>
                    </a:p>
                  </a:txBody>
                  <a:tcPr marL="6350" marR="6350" marT="6350" marB="0" anchor="b"/>
                </a:tc>
                <a:tc>
                  <a:txBody>
                    <a:bodyPr/>
                    <a:lstStyle/>
                    <a:p>
                      <a:pPr algn="l" fontAlgn="b"/>
                      <a:r>
                        <a:rPr lang="en-US" sz="1400" b="0" i="0" u="none" strike="noStrike">
                          <a:solidFill>
                            <a:srgbClr val="000000"/>
                          </a:solidFill>
                          <a:effectLst/>
                          <a:latin typeface="Calibri" panose="020F0502020204030204" pitchFamily="34" charset="0"/>
                        </a:rPr>
                        <a:t>admin-&gt;doctor section</a:t>
                      </a:r>
                    </a:p>
                  </a:txBody>
                  <a:tcPr marL="6350" marR="6350" marT="6350" marB="0" anchor="b"/>
                </a:tc>
                <a:tc>
                  <a:txBody>
                    <a:bodyPr/>
                    <a:lstStyle/>
                    <a:p>
                      <a:pPr algn="l" fontAlgn="b"/>
                      <a:r>
                        <a:rPr lang="en-US" sz="1400" b="0" i="0" u="none" strike="noStrike" dirty="0">
                          <a:solidFill>
                            <a:srgbClr val="000000"/>
                          </a:solidFill>
                          <a:effectLst/>
                          <a:latin typeface="Calibri" panose="020F0502020204030204" pitchFamily="34" charset="0"/>
                        </a:rPr>
                        <a:t>admin should be able to rate the doctors and also adding hospital list for referrals  according the diagnosis needed</a:t>
                      </a:r>
                    </a:p>
                  </a:txBody>
                  <a:tcPr marL="6350" marR="6350" marT="6350" marB="0" anchor="b"/>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472087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Completed and Stories Not Completed</a:t>
            </a:r>
          </a:p>
        </p:txBody>
      </p:sp>
      <p:graphicFrame>
        <p:nvGraphicFramePr>
          <p:cNvPr id="3" name="Table 2">
            <a:extLst>
              <a:ext uri="{FF2B5EF4-FFF2-40B4-BE49-F238E27FC236}">
                <a16:creationId xmlns:a16="http://schemas.microsoft.com/office/drawing/2014/main" id="{497FF981-5767-4FF6-156E-56A1301A9E9D}"/>
              </a:ext>
            </a:extLst>
          </p:cNvPr>
          <p:cNvGraphicFramePr>
            <a:graphicFrameLocks noGrp="1"/>
          </p:cNvGraphicFramePr>
          <p:nvPr>
            <p:extLst>
              <p:ext uri="{D42A27DB-BD31-4B8C-83A1-F6EECF244321}">
                <p14:modId xmlns:p14="http://schemas.microsoft.com/office/powerpoint/2010/main" val="599222992"/>
              </p:ext>
            </p:extLst>
          </p:nvPr>
        </p:nvGraphicFramePr>
        <p:xfrm>
          <a:off x="1583006" y="1957705"/>
          <a:ext cx="8861474" cy="2981376"/>
        </p:xfrm>
        <a:graphic>
          <a:graphicData uri="http://schemas.openxmlformats.org/drawingml/2006/table">
            <a:tbl>
              <a:tblPr>
                <a:tableStyleId>{46F890A9-2807-4EBB-B81D-B2AA78EC7F39}</a:tableStyleId>
              </a:tblPr>
              <a:tblGrid>
                <a:gridCol w="1475154">
                  <a:extLst>
                    <a:ext uri="{9D8B030D-6E8A-4147-A177-3AD203B41FA5}">
                      <a16:colId xmlns:a16="http://schemas.microsoft.com/office/drawing/2014/main" val="2745488028"/>
                    </a:ext>
                  </a:extLst>
                </a:gridCol>
                <a:gridCol w="5195100">
                  <a:extLst>
                    <a:ext uri="{9D8B030D-6E8A-4147-A177-3AD203B41FA5}">
                      <a16:colId xmlns:a16="http://schemas.microsoft.com/office/drawing/2014/main" val="1651173652"/>
                    </a:ext>
                  </a:extLst>
                </a:gridCol>
                <a:gridCol w="1295186">
                  <a:extLst>
                    <a:ext uri="{9D8B030D-6E8A-4147-A177-3AD203B41FA5}">
                      <a16:colId xmlns:a16="http://schemas.microsoft.com/office/drawing/2014/main" val="340339224"/>
                    </a:ext>
                  </a:extLst>
                </a:gridCol>
                <a:gridCol w="896034">
                  <a:extLst>
                    <a:ext uri="{9D8B030D-6E8A-4147-A177-3AD203B41FA5}">
                      <a16:colId xmlns:a16="http://schemas.microsoft.com/office/drawing/2014/main" val="2583232788"/>
                    </a:ext>
                  </a:extLst>
                </a:gridCol>
              </a:tblGrid>
              <a:tr h="606779">
                <a:tc>
                  <a:txBody>
                    <a:bodyPr/>
                    <a:lstStyle/>
                    <a:p>
                      <a:pPr algn="ctr"/>
                      <a:r>
                        <a:rPr lang="en-US" sz="16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t>Story Points</a:t>
                      </a:r>
                    </a:p>
                    <a:p>
                      <a:pPr algn="ctr"/>
                      <a:r>
                        <a:rPr lang="en-US" sz="1600" b="1" dirty="0"/>
                        <a:t>Estimate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1720256632"/>
                  </a:ext>
                </a:extLst>
              </a:tr>
              <a:tr h="67660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CURA-40</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can able to reschedule the appointments or even cancel the appointments with Doctors.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637985275"/>
                  </a:ext>
                </a:extLst>
              </a:tr>
              <a:tr h="960124">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CURA-41</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As an Admin, I can be able to rate the doctor and also adding hospitals list for referrals to patients if any further assistance needed for diagnosing the disease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3468560289"/>
                  </a:ext>
                </a:extLst>
              </a:tr>
              <a:tr h="684699">
                <a:tc>
                  <a:txBody>
                    <a:bodyPr/>
                    <a:lstStyle/>
                    <a:p>
                      <a:pPr algn="ctr"/>
                      <a:r>
                        <a:rPr lang="en-US" sz="1600" dirty="0">
                          <a:latin typeface="Times New Roman" panose="02020603050405020304" pitchFamily="18" charset="0"/>
                          <a:cs typeface="Times New Roman" panose="02020603050405020304" pitchFamily="18" charset="0"/>
                        </a:rPr>
                        <a:t>CURA-38</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2638647635"/>
                  </a:ext>
                </a:extLst>
              </a:tr>
            </a:tbl>
          </a:graphicData>
        </a:graphic>
      </p:graphicFrame>
    </p:spTree>
    <p:extLst>
      <p:ext uri="{BB962C8B-B14F-4D97-AF65-F5344CB8AC3E}">
        <p14:creationId xmlns:p14="http://schemas.microsoft.com/office/powerpoint/2010/main" val="2693566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4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4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46">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6000" kern="1200" dirty="0">
                <a:solidFill>
                  <a:srgbClr val="FFFFFF"/>
                </a:solidFill>
                <a:latin typeface="Times New Roman" panose="02020603050405020304" pitchFamily="18" charset="0"/>
                <a:cs typeface="Times New Roman" panose="02020603050405020304" pitchFamily="18" charset="0"/>
              </a:rPr>
              <a:t>METRICS</a:t>
            </a:r>
          </a:p>
        </p:txBody>
      </p:sp>
      <p:sp>
        <p:nvSpPr>
          <p:cNvPr id="56" name="Rectangle 48">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ync">
            <a:extLst>
              <a:ext uri="{FF2B5EF4-FFF2-40B4-BE49-F238E27FC236}">
                <a16:creationId xmlns:a16="http://schemas.microsoft.com/office/drawing/2014/main" id="{A1580BD3-BC9D-A80A-4151-80CE5B4D55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51230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4000" b="1" kern="1200" dirty="0">
                <a:solidFill>
                  <a:schemeClr val="tx2"/>
                </a:solidFill>
                <a:latin typeface="Times New Roman" panose="02020603050405020304" pitchFamily="18" charset="0"/>
                <a:ea typeface="+mj-ea"/>
                <a:cs typeface="Times New Roman" panose="02020603050405020304" pitchFamily="18" charset="0"/>
              </a:rPr>
              <a:t>Team Velocity</a:t>
            </a:r>
          </a:p>
        </p:txBody>
      </p:sp>
      <p:graphicFrame>
        <p:nvGraphicFramePr>
          <p:cNvPr id="2" name="Chart 1">
            <a:extLst>
              <a:ext uri="{FF2B5EF4-FFF2-40B4-BE49-F238E27FC236}">
                <a16:creationId xmlns:a16="http://schemas.microsoft.com/office/drawing/2014/main" id="{8207B573-8DC9-DDFD-7FA7-C8946791DC68}"/>
              </a:ext>
            </a:extLst>
          </p:cNvPr>
          <p:cNvGraphicFramePr>
            <a:graphicFrameLocks/>
          </p:cNvGraphicFramePr>
          <p:nvPr>
            <p:extLst>
              <p:ext uri="{D42A27DB-BD31-4B8C-83A1-F6EECF244321}">
                <p14:modId xmlns:p14="http://schemas.microsoft.com/office/powerpoint/2010/main" val="1986440937"/>
              </p:ext>
            </p:extLst>
          </p:nvPr>
        </p:nvGraphicFramePr>
        <p:xfrm>
          <a:off x="4257040" y="1681480"/>
          <a:ext cx="5923280" cy="3327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8"/>
            <a:ext cx="7695724" cy="1053330"/>
          </a:xfrm>
        </p:spPr>
        <p:txBody>
          <a:bodyPr>
            <a:normAutofit/>
          </a:bodyPr>
          <a:lstStyle/>
          <a:p>
            <a:r>
              <a:rPr lang="en-US" sz="4500" dirty="0">
                <a:latin typeface="Times New Roman" panose="02020603050405020304" pitchFamily="18" charset="0"/>
                <a:cs typeface="Times New Roman" panose="02020603050405020304" pitchFamily="18" charset="0"/>
              </a:rPr>
              <a:t>Meet Our Team</a:t>
            </a:r>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2"/>
          <a:srcRect t="12468" b="12468"/>
          <a:stretch/>
        </p:blipFill>
        <p:spPr>
          <a:xfrm>
            <a:off x="962400" y="2414944"/>
            <a:ext cx="1845511" cy="2312339"/>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13913" y="5042190"/>
            <a:ext cx="2317707" cy="343061"/>
          </a:xfrm>
        </p:spPr>
        <p:txBody>
          <a:bodyPr/>
          <a:lstStyle/>
          <a:p>
            <a:r>
              <a:rPr lang="en-US" dirty="0">
                <a:latin typeface="Times New Roman" panose="02020603050405020304" pitchFamily="18" charset="0"/>
                <a:cs typeface="Times New Roman" panose="02020603050405020304" pitchFamily="18" charset="0"/>
              </a:rPr>
              <a:t>SHIVANSH TOMAR</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1"/>
          </p:nvPr>
        </p:nvSpPr>
        <p:spPr>
          <a:xfrm>
            <a:off x="4423739" y="5328390"/>
            <a:ext cx="2330815" cy="580572"/>
          </a:xfrm>
        </p:spPr>
        <p:txBody>
          <a:bodyPr/>
          <a:lstStyle/>
          <a:p>
            <a:r>
              <a:rPr lang="en-US" sz="1400" dirty="0">
                <a:latin typeface="Times New Roman" panose="02020603050405020304" pitchFamily="18" charset="0"/>
                <a:cs typeface="Times New Roman" panose="02020603050405020304" pitchFamily="18" charset="0"/>
              </a:rPr>
              <a:t>QUALITY</a:t>
            </a:r>
          </a:p>
          <a:p>
            <a:r>
              <a:rPr lang="en-US" sz="1400" dirty="0">
                <a:latin typeface="Times New Roman" panose="02020603050405020304" pitchFamily="18" charset="0"/>
                <a:cs typeface="Times New Roman" panose="02020603050405020304" pitchFamily="18" charset="0"/>
              </a:rPr>
              <a:t>ANALYST EGINEER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4689880" y="2414944"/>
            <a:ext cx="1977062" cy="2312339"/>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423738" y="4912493"/>
            <a:ext cx="2330816" cy="343061"/>
          </a:xfrm>
        </p:spPr>
        <p:txBody>
          <a:bodyPr/>
          <a:lstStyle/>
          <a:p>
            <a:r>
              <a:rPr lang="en-US" dirty="0">
                <a:latin typeface="Times New Roman" panose="02020603050405020304" pitchFamily="18" charset="0"/>
                <a:cs typeface="Times New Roman" panose="02020603050405020304" pitchFamily="18" charset="0"/>
              </a:rPr>
              <a:t>NIKHIL</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2"/>
          </p:nvPr>
        </p:nvSpPr>
        <p:spPr>
          <a:xfrm>
            <a:off x="8238260" y="5385251"/>
            <a:ext cx="1845511" cy="343061"/>
          </a:xfrm>
        </p:spPr>
        <p:txBody>
          <a:bodyPr/>
          <a:lstStyle/>
          <a:p>
            <a:r>
              <a:rPr lang="en-US" sz="1400" dirty="0">
                <a:latin typeface="Times New Roman" panose="02020603050405020304" pitchFamily="18" charset="0"/>
                <a:cs typeface="Times New Roman" panose="02020603050405020304" pitchFamily="18" charset="0"/>
              </a:rPr>
              <a:t>DEVELOPER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8415913" y="2327922"/>
            <a:ext cx="1845511" cy="2312339"/>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002162" y="4912492"/>
            <a:ext cx="2317707" cy="343061"/>
          </a:xfrm>
        </p:spPr>
        <p:txBody>
          <a:bodyPr/>
          <a:lstStyle/>
          <a:p>
            <a:r>
              <a:rPr lang="en-US" dirty="0">
                <a:latin typeface="Times New Roman" panose="02020603050405020304" pitchFamily="18" charset="0"/>
                <a:cs typeface="Times New Roman" panose="02020603050405020304" pitchFamily="18" charset="0"/>
              </a:rPr>
              <a:t>JIGAR SHAH</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0"/>
          </p:nvPr>
        </p:nvSpPr>
        <p:spPr>
          <a:xfrm>
            <a:off x="1115839" y="5468213"/>
            <a:ext cx="1845511" cy="343061"/>
          </a:xfrm>
        </p:spPr>
        <p:txBody>
          <a:bodyPr/>
          <a:lstStyle/>
          <a:p>
            <a:r>
              <a:rPr lang="en-US" dirty="0">
                <a:latin typeface="Times New Roman" panose="02020603050405020304" pitchFamily="18" charset="0"/>
                <a:cs typeface="Times New Roman" panose="02020603050405020304" pitchFamily="18" charset="0"/>
              </a:rPr>
              <a:t>DEVELOPER</a:t>
            </a:r>
          </a:p>
        </p:txBody>
      </p:sp>
    </p:spTree>
    <p:extLst>
      <p:ext uri="{BB962C8B-B14F-4D97-AF65-F5344CB8AC3E}">
        <p14:creationId xmlns:p14="http://schemas.microsoft.com/office/powerpoint/2010/main" val="2769376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2"/>
                </a:solidFill>
                <a:latin typeface="Times New Roman" panose="02020603050405020304" pitchFamily="18" charset="0"/>
                <a:ea typeface="+mj-ea"/>
                <a:cs typeface="Times New Roman" panose="02020603050405020304" pitchFamily="18" charset="0"/>
              </a:rPr>
              <a:t>Burndown chart</a:t>
            </a:r>
          </a:p>
          <a:p>
            <a:pPr algn="ctr">
              <a:lnSpc>
                <a:spcPct val="90000"/>
              </a:lnSpc>
              <a:spcBef>
                <a:spcPct val="0"/>
              </a:spcBef>
              <a:spcAft>
                <a:spcPts val="600"/>
              </a:spcAft>
            </a:pPr>
            <a:endParaRPr lang="en-US" sz="3600" kern="1200" dirty="0">
              <a:solidFill>
                <a:srgbClr val="FFFFFF"/>
              </a:solidFill>
              <a:latin typeface="+mj-lt"/>
              <a:ea typeface="+mj-ea"/>
              <a:cs typeface="+mj-cs"/>
            </a:endParaRPr>
          </a:p>
        </p:txBody>
      </p:sp>
      <p:graphicFrame>
        <p:nvGraphicFramePr>
          <p:cNvPr id="2" name="Chart 1">
            <a:extLst>
              <a:ext uri="{FF2B5EF4-FFF2-40B4-BE49-F238E27FC236}">
                <a16:creationId xmlns:a16="http://schemas.microsoft.com/office/drawing/2014/main" id="{6784E609-0926-587D-285D-400140718553}"/>
              </a:ext>
            </a:extLst>
          </p:cNvPr>
          <p:cNvGraphicFramePr>
            <a:graphicFrameLocks/>
          </p:cNvGraphicFramePr>
          <p:nvPr>
            <p:extLst>
              <p:ext uri="{D42A27DB-BD31-4B8C-83A1-F6EECF244321}">
                <p14:modId xmlns:p14="http://schemas.microsoft.com/office/powerpoint/2010/main" val="4167918326"/>
              </p:ext>
            </p:extLst>
          </p:nvPr>
        </p:nvGraphicFramePr>
        <p:xfrm>
          <a:off x="4297680" y="1531474"/>
          <a:ext cx="5963920" cy="34188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375920" y="1788160"/>
            <a:ext cx="3281680" cy="272636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2"/>
                </a:solidFill>
                <a:latin typeface="Times New Roman" panose="02020603050405020304" pitchFamily="18" charset="0"/>
                <a:ea typeface="+mj-ea"/>
                <a:cs typeface="Times New Roman" panose="02020603050405020304" pitchFamily="18" charset="0"/>
              </a:rPr>
              <a:t>Committed/ Completed </a:t>
            </a:r>
          </a:p>
          <a:p>
            <a:pPr algn="ctr">
              <a:lnSpc>
                <a:spcPct val="90000"/>
              </a:lnSpc>
              <a:spcBef>
                <a:spcPct val="0"/>
              </a:spcBef>
              <a:spcAft>
                <a:spcPts val="600"/>
              </a:spcAft>
            </a:pPr>
            <a:r>
              <a:rPr lang="en-US" sz="4000" b="1" kern="1200" dirty="0">
                <a:solidFill>
                  <a:schemeClr val="tx2"/>
                </a:solidFill>
                <a:latin typeface="Times New Roman" panose="02020603050405020304" pitchFamily="18" charset="0"/>
                <a:ea typeface="+mj-ea"/>
                <a:cs typeface="Times New Roman" panose="02020603050405020304" pitchFamily="18" charset="0"/>
              </a:rPr>
              <a:t>Ratio</a:t>
            </a:r>
          </a:p>
        </p:txBody>
      </p:sp>
      <p:pic>
        <p:nvPicPr>
          <p:cNvPr id="4" name="Graphic 3">
            <a:extLst>
              <a:ext uri="{FF2B5EF4-FFF2-40B4-BE49-F238E27FC236}">
                <a16:creationId xmlns:a16="http://schemas.microsoft.com/office/drawing/2014/main" id="{07784C7D-C0BF-7EDA-7121-9425093319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62400" y="1213988"/>
            <a:ext cx="7449184" cy="3889824"/>
          </a:xfrm>
          <a:prstGeom prst="rect">
            <a:avLst/>
          </a:prstGeom>
        </p:spPr>
      </p:pic>
    </p:spTree>
    <p:extLst>
      <p:ext uri="{BB962C8B-B14F-4D97-AF65-F5344CB8AC3E}">
        <p14:creationId xmlns:p14="http://schemas.microsoft.com/office/powerpoint/2010/main" val="4241464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DE5CE51-3FC0-4C4A-7BC5-8CA956223DCC}"/>
              </a:ext>
            </a:extLst>
          </p:cNvPr>
          <p:cNvSpPr>
            <a:spLocks noGrp="1"/>
          </p:cNvSpPr>
          <p:nvPr>
            <p:ph type="title"/>
          </p:nvPr>
        </p:nvSpPr>
        <p:spPr>
          <a:xfrm>
            <a:off x="783399" y="721491"/>
            <a:ext cx="6096000" cy="3186429"/>
          </a:xfrm>
        </p:spPr>
        <p:txBody>
          <a:bodyPr vert="horz" lIns="91440" tIns="45720" rIns="91440" bIns="45720" rtlCol="0" anchor="b">
            <a:normAutofit/>
          </a:bodyPr>
          <a:lstStyle/>
          <a:p>
            <a:r>
              <a:rPr lang="en-US" sz="5000" kern="1200" dirty="0">
                <a:solidFill>
                  <a:srgbClr val="FFFFFF"/>
                </a:solidFill>
                <a:latin typeface="Times New Roman" panose="02020603050405020304" pitchFamily="18" charset="0"/>
                <a:cs typeface="Times New Roman" panose="02020603050405020304" pitchFamily="18" charset="0"/>
              </a:rPr>
              <a:t>RETROSPECTIVE</a:t>
            </a:r>
          </a:p>
        </p:txBody>
      </p:sp>
      <p:sp>
        <p:nvSpPr>
          <p:cNvPr id="51" name="Rectangle 5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con&#10;&#10;Description automatically generated">
            <a:extLst>
              <a:ext uri="{FF2B5EF4-FFF2-40B4-BE49-F238E27FC236}">
                <a16:creationId xmlns:a16="http://schemas.microsoft.com/office/drawing/2014/main" id="{DC2B7F63-7C12-84CE-4727-DB06A40C5721}"/>
              </a:ext>
            </a:extLst>
          </p:cNvPr>
          <p:cNvPicPr>
            <a:picLocks noChangeAspect="1"/>
          </p:cNvPicPr>
          <p:nvPr/>
        </p:nvPicPr>
        <p:blipFill>
          <a:blip r:embed="rId2"/>
          <a:stretch>
            <a:fillRect/>
          </a:stretch>
        </p:blipFill>
        <p:spPr>
          <a:xfrm>
            <a:off x="7368209" y="2108877"/>
            <a:ext cx="2841864" cy="2654533"/>
          </a:xfrm>
          <a:prstGeom prst="rect">
            <a:avLst/>
          </a:prstGeom>
        </p:spPr>
      </p:pic>
    </p:spTree>
    <p:extLst>
      <p:ext uri="{BB962C8B-B14F-4D97-AF65-F5344CB8AC3E}">
        <p14:creationId xmlns:p14="http://schemas.microsoft.com/office/powerpoint/2010/main" val="743430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A61229-1263-A625-7D33-6EF063690EC6}"/>
              </a:ext>
            </a:extLst>
          </p:cNvPr>
          <p:cNvSpPr>
            <a:spLocks noGrp="1"/>
          </p:cNvSpPr>
          <p:nvPr>
            <p:ph type="title"/>
          </p:nvPr>
        </p:nvSpPr>
        <p:spPr>
          <a:xfrm>
            <a:off x="5297762" y="329184"/>
            <a:ext cx="6251110" cy="1783080"/>
          </a:xfrm>
        </p:spPr>
        <p:txBody>
          <a:bodyPr anchor="b">
            <a:normAutofit/>
          </a:bodyPr>
          <a:lstStyle/>
          <a:p>
            <a:r>
              <a:rPr lang="en-US" sz="5400" b="1">
                <a:latin typeface="Times New Roman" panose="02020603050405020304" pitchFamily="18" charset="0"/>
                <a:cs typeface="Times New Roman" panose="02020603050405020304" pitchFamily="18" charset="0"/>
              </a:rPr>
              <a:t>What went well?</a:t>
            </a:r>
            <a:endParaRPr lang="en-US" sz="5400"/>
          </a:p>
        </p:txBody>
      </p:sp>
      <p:pic>
        <p:nvPicPr>
          <p:cNvPr id="7" name="Picture 6" descr="Large skydiving group mid-air">
            <a:extLst>
              <a:ext uri="{FF2B5EF4-FFF2-40B4-BE49-F238E27FC236}">
                <a16:creationId xmlns:a16="http://schemas.microsoft.com/office/drawing/2014/main" id="{99ECD86F-8F84-267E-D1E1-4478E2478F38}"/>
              </a:ext>
            </a:extLst>
          </p:cNvPr>
          <p:cNvPicPr>
            <a:picLocks noChangeAspect="1"/>
          </p:cNvPicPr>
          <p:nvPr/>
        </p:nvPicPr>
        <p:blipFill rotWithShape="1">
          <a:blip r:embed="rId2"/>
          <a:srcRect l="28003" r="268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4635D18-977E-9C23-77B4-DBBD24DAC0AD}"/>
              </a:ext>
            </a:extLst>
          </p:cNvPr>
          <p:cNvSpPr>
            <a:spLocks noGrp="1"/>
          </p:cNvSpPr>
          <p:nvPr>
            <p:ph idx="1"/>
          </p:nvPr>
        </p:nvSpPr>
        <p:spPr>
          <a:xfrm>
            <a:off x="5297762" y="2706624"/>
            <a:ext cx="6251110" cy="3483864"/>
          </a:xfrm>
        </p:spPr>
        <p:txBody>
          <a:bodyPr>
            <a:normAutofit/>
          </a:bodyPr>
          <a:lstStyle/>
          <a:p>
            <a:r>
              <a:rPr lang="en-US" sz="2000" b="0" i="0" u="none" strike="noStrike">
                <a:effectLst/>
                <a:latin typeface="Söhne"/>
              </a:rPr>
              <a:t>The sprint was well-planned and structured, with clear tasks and deadlines assigned to each team member.</a:t>
            </a:r>
          </a:p>
          <a:p>
            <a:r>
              <a:rPr lang="en-US" sz="2000" b="0" i="0" u="none" strike="noStrike">
                <a:effectLst/>
                <a:latin typeface="Söhne"/>
              </a:rPr>
              <a:t>The team had a good understanding of their data and how to visualize it to the user.</a:t>
            </a:r>
            <a:endParaRPr lang="en-US" sz="2000">
              <a:latin typeface="Söhne"/>
            </a:endParaRPr>
          </a:p>
          <a:p>
            <a:r>
              <a:rPr lang="en-US" sz="2000" b="0" i="0" u="none" strike="noStrike">
                <a:effectLst/>
                <a:latin typeface="Söhne"/>
              </a:rPr>
              <a:t>Communication was open and transparent, which helped build a strong team dynamic and fostered collaboration. </a:t>
            </a:r>
          </a:p>
          <a:p>
            <a:r>
              <a:rPr lang="en-US" sz="2000" b="0" i="0" u="none" strike="noStrike">
                <a:effectLst/>
                <a:latin typeface="Söhne"/>
              </a:rPr>
              <a:t>The team also experimented with new processes, held regular retrospectives.</a:t>
            </a:r>
            <a:endParaRPr lang="en-US" sz="2000"/>
          </a:p>
        </p:txBody>
      </p:sp>
    </p:spTree>
    <p:extLst>
      <p:ext uri="{BB962C8B-B14F-4D97-AF65-F5344CB8AC3E}">
        <p14:creationId xmlns:p14="http://schemas.microsoft.com/office/powerpoint/2010/main" val="2329810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D040B-2BEB-F0B9-663C-8C7CB5D64C73}"/>
              </a:ext>
            </a:extLst>
          </p:cNvPr>
          <p:cNvSpPr>
            <a:spLocks noGrp="1"/>
          </p:cNvSpPr>
          <p:nvPr>
            <p:ph type="title"/>
          </p:nvPr>
        </p:nvSpPr>
        <p:spPr>
          <a:xfrm>
            <a:off x="630936" y="640080"/>
            <a:ext cx="4818888" cy="1481328"/>
          </a:xfrm>
        </p:spPr>
        <p:txBody>
          <a:bodyPr anchor="b">
            <a:normAutofit/>
          </a:bodyPr>
          <a:lstStyle/>
          <a:p>
            <a:r>
              <a:rPr lang="en-US" sz="5000" b="1">
                <a:latin typeface="Times New Roman" panose="02020603050405020304" pitchFamily="18" charset="0"/>
                <a:cs typeface="Times New Roman" panose="02020603050405020304" pitchFamily="18" charset="0"/>
              </a:rPr>
              <a:t>What did not go well?</a:t>
            </a:r>
            <a:endParaRPr lang="en-US" sz="5000"/>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F07EE0-2D89-01A9-F528-A224FACEB4D8}"/>
              </a:ext>
            </a:extLst>
          </p:cNvPr>
          <p:cNvSpPr>
            <a:spLocks noGrp="1"/>
          </p:cNvSpPr>
          <p:nvPr>
            <p:ph idx="1"/>
          </p:nvPr>
        </p:nvSpPr>
        <p:spPr>
          <a:xfrm>
            <a:off x="630936" y="2660904"/>
            <a:ext cx="4818888" cy="3547872"/>
          </a:xfrm>
        </p:spPr>
        <p:txBody>
          <a:bodyPr anchor="t">
            <a:normAutofit/>
          </a:bodyPr>
          <a:lstStyle/>
          <a:p>
            <a:r>
              <a:rPr lang="en-US" sz="1700" b="0" i="0" u="none" strike="noStrike">
                <a:effectLst/>
                <a:latin typeface="Söhne"/>
              </a:rPr>
              <a:t>The team missed few regular meetings and faced last-minute availability changes, which affected the sprint's progress.</a:t>
            </a:r>
          </a:p>
          <a:p>
            <a:r>
              <a:rPr lang="en-US" sz="1700" b="0" i="0" u="none" strike="noStrike">
                <a:effectLst/>
                <a:latin typeface="Söhne"/>
              </a:rPr>
              <a:t>Proactive problem-solving skills were lacking, and the testing process was not as efficient as expected, resulting in last-minute bug fixes.</a:t>
            </a:r>
          </a:p>
          <a:p>
            <a:r>
              <a:rPr lang="en-US" sz="1700" b="0" i="0" u="none" strike="noStrike">
                <a:effectLst/>
                <a:latin typeface="Söhne"/>
              </a:rPr>
              <a:t>The team also had difficulties estimating subtasks and not conducting calls that used to happen more than thrice a week. </a:t>
            </a:r>
          </a:p>
          <a:p>
            <a:r>
              <a:rPr lang="en-US" sz="1700" b="0" i="0" u="none" strike="noStrike">
                <a:effectLst/>
                <a:latin typeface="Söhne"/>
              </a:rPr>
              <a:t>Additionally, some test cases did not meet the required parameters, and some deadlines were not adhered to.</a:t>
            </a:r>
            <a:endParaRPr lang="en-US" sz="1700">
              <a:latin typeface="Söhne"/>
            </a:endParaRPr>
          </a:p>
          <a:p>
            <a:endParaRPr lang="en-US" sz="1700"/>
          </a:p>
        </p:txBody>
      </p:sp>
      <p:pic>
        <p:nvPicPr>
          <p:cNvPr id="7" name="Graphic 6" descr="Users">
            <a:extLst>
              <a:ext uri="{FF2B5EF4-FFF2-40B4-BE49-F238E27FC236}">
                <a16:creationId xmlns:a16="http://schemas.microsoft.com/office/drawing/2014/main" id="{4C9E9F38-9576-0306-F119-9A43824ADF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461982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CD3FD-BA99-395D-EEFE-E325F7663362}"/>
              </a:ext>
            </a:extLst>
          </p:cNvPr>
          <p:cNvSpPr>
            <a:spLocks noGrp="1"/>
          </p:cNvSpPr>
          <p:nvPr>
            <p:ph type="title"/>
          </p:nvPr>
        </p:nvSpPr>
        <p:spPr>
          <a:xfrm>
            <a:off x="841248" y="548640"/>
            <a:ext cx="3600860" cy="5431536"/>
          </a:xfrm>
        </p:spPr>
        <p:txBody>
          <a:bodyPr>
            <a:normAutofit/>
          </a:bodyPr>
          <a:lstStyle/>
          <a:p>
            <a:r>
              <a:rPr lang="en-US" sz="4200" b="1">
                <a:latin typeface="Times New Roman" panose="02020603050405020304" pitchFamily="18" charset="0"/>
                <a:cs typeface="Times New Roman" panose="02020603050405020304" pitchFamily="18" charset="0"/>
              </a:rPr>
              <a:t>What needs improvement?</a:t>
            </a:r>
            <a:br>
              <a:rPr lang="en-US" sz="4200" b="1">
                <a:latin typeface="Times New Roman" panose="02020603050405020304" pitchFamily="18" charset="0"/>
                <a:cs typeface="Times New Roman" panose="02020603050405020304" pitchFamily="18" charset="0"/>
              </a:rPr>
            </a:br>
            <a:endParaRPr lang="en-US" sz="4200"/>
          </a:p>
        </p:txBody>
      </p:sp>
      <p:sp>
        <p:nvSpPr>
          <p:cNvPr id="2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4C079-8D30-B902-41FF-7D90B29D4F17}"/>
              </a:ext>
            </a:extLst>
          </p:cNvPr>
          <p:cNvSpPr>
            <a:spLocks noGrp="1"/>
          </p:cNvSpPr>
          <p:nvPr>
            <p:ph idx="1"/>
          </p:nvPr>
        </p:nvSpPr>
        <p:spPr>
          <a:xfrm>
            <a:off x="5126418" y="552091"/>
            <a:ext cx="6224335" cy="5431536"/>
          </a:xfrm>
        </p:spPr>
        <p:txBody>
          <a:bodyPr anchor="ctr">
            <a:normAutofit/>
          </a:bodyPr>
          <a:lstStyle/>
          <a:p>
            <a:r>
              <a:rPr lang="en-US" sz="2200" b="0" i="0" u="none" strike="noStrike">
                <a:effectLst/>
                <a:latin typeface="Söhne"/>
              </a:rPr>
              <a:t>The team should resume regular meetings and establish a process for proactive problem-solving to minimize delays.</a:t>
            </a:r>
          </a:p>
          <a:p>
            <a:r>
              <a:rPr lang="en-US" sz="2200" b="0" i="0" u="none" strike="noStrike">
                <a:effectLst/>
                <a:latin typeface="Söhne"/>
              </a:rPr>
              <a:t>To improve the testing process, QA should be involved earlier in the development process, and all subtasks should be estimated at the beginning of the sprint.</a:t>
            </a:r>
            <a:endParaRPr lang="en-US" sz="2200">
              <a:latin typeface="Söhne"/>
            </a:endParaRPr>
          </a:p>
          <a:p>
            <a:r>
              <a:rPr lang="en-US" sz="2200" b="0" i="0" u="none" strike="noStrike">
                <a:effectLst/>
                <a:latin typeface="Söhne"/>
              </a:rPr>
              <a:t>The team should conduct two weekly calls as before to share updates and discuss their schedules. </a:t>
            </a:r>
          </a:p>
          <a:p>
            <a:r>
              <a:rPr lang="en-US" sz="2200" b="0" i="0" u="none" strike="noStrike">
                <a:effectLst/>
                <a:latin typeface="Söhne"/>
              </a:rPr>
              <a:t>Thorough integration and smoke testing should be done in the last deliverable, and something like daily standups should be held to facilitate collaboration and help teammates who need assistance. </a:t>
            </a:r>
            <a:endParaRPr lang="en-US" sz="2200"/>
          </a:p>
        </p:txBody>
      </p:sp>
    </p:spTree>
    <p:extLst>
      <p:ext uri="{BB962C8B-B14F-4D97-AF65-F5344CB8AC3E}">
        <p14:creationId xmlns:p14="http://schemas.microsoft.com/office/powerpoint/2010/main" val="2043125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4500" kern="1200" dirty="0">
                <a:latin typeface="Times New Roman" panose="02020603050405020304" pitchFamily="18" charset="0"/>
                <a:cs typeface="Times New Roman" panose="02020603050405020304" pitchFamily="18" charset="0"/>
              </a:rPr>
              <a:t>Improvements made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normAutofit/>
          </a:bodyPr>
          <a:lstStyle/>
          <a:p>
            <a:r>
              <a:rPr lang="en-US" sz="2400" b="1" dirty="0">
                <a:latin typeface="Century Schoolbook"/>
                <a:ea typeface="Century Schoolbook"/>
                <a:cs typeface="Century Schoolbook"/>
                <a:sym typeface="Century Schoolbook"/>
              </a:rPr>
              <a:t>Feedback</a:t>
            </a:r>
            <a:endParaRPr lang="en-IN" sz="2400"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772160" y="2733633"/>
            <a:ext cx="5035273" cy="644646"/>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The order of priority for user stories should be listed in descending order.</a:t>
            </a:r>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normAutofit/>
          </a:bodyPr>
          <a:lstStyle/>
          <a:p>
            <a:r>
              <a:rPr lang="en-US" b="1" dirty="0">
                <a:latin typeface="Century Schoolbook"/>
              </a:rPr>
              <a:t>Improvements</a:t>
            </a:r>
            <a:endParaRPr lang="en-IN" b="1" dirty="0">
              <a:latin typeface="Century Schoolbook"/>
            </a:endParaRPr>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5947133" y="2768983"/>
            <a:ext cx="5333007" cy="979299"/>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Updated user stories according to their priority order.</a:t>
            </a: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omputer script on a screen">
            <a:extLst>
              <a:ext uri="{FF2B5EF4-FFF2-40B4-BE49-F238E27FC236}">
                <a16:creationId xmlns:a16="http://schemas.microsoft.com/office/drawing/2014/main" id="{E8E09374-2660-6D0A-2DA8-746A2BA5247A}"/>
              </a:ext>
            </a:extLst>
          </p:cNvPr>
          <p:cNvPicPr>
            <a:picLocks noChangeAspect="1"/>
          </p:cNvPicPr>
          <p:nvPr/>
        </p:nvPicPr>
        <p:blipFill rotWithShape="1">
          <a:blip r:embed="rId2"/>
          <a:srcRect t="23403" b="25099"/>
          <a:stretch/>
        </p:blipFill>
        <p:spPr>
          <a:xfrm>
            <a:off x="20" y="10"/>
            <a:ext cx="12191980" cy="4190990"/>
          </a:xfrm>
          <a:prstGeom prst="rect">
            <a:avLst/>
          </a:prstGeom>
        </p:spPr>
      </p:pic>
      <p:sp>
        <p:nvSpPr>
          <p:cNvPr id="2" name="Title 1">
            <a:extLst>
              <a:ext uri="{FF2B5EF4-FFF2-40B4-BE49-F238E27FC236}">
                <a16:creationId xmlns:a16="http://schemas.microsoft.com/office/drawing/2014/main" id="{4B02B529-17A8-ABE9-0D06-19EE3D139A2E}"/>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5500" dirty="0">
                <a:latin typeface="Times New Roman" panose="02020603050405020304" pitchFamily="18" charset="0"/>
                <a:cs typeface="Times New Roman" panose="02020603050405020304" pitchFamily="18" charset="0"/>
              </a:rPr>
              <a:t>APPLICATION SCREENSHOTS</a:t>
            </a:r>
          </a:p>
        </p:txBody>
      </p:sp>
    </p:spTree>
    <p:extLst>
      <p:ext uri="{BB962C8B-B14F-4D97-AF65-F5344CB8AC3E}">
        <p14:creationId xmlns:p14="http://schemas.microsoft.com/office/powerpoint/2010/main" val="246699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pic>
        <p:nvPicPr>
          <p:cNvPr id="2" name="Content Placeholder 8">
            <a:extLst>
              <a:ext uri="{FF2B5EF4-FFF2-40B4-BE49-F238E27FC236}">
                <a16:creationId xmlns:a16="http://schemas.microsoft.com/office/drawing/2014/main" id="{2A7901D4-EBB2-953C-5C89-E56FFBBC1354}"/>
              </a:ext>
            </a:extLst>
          </p:cNvPr>
          <p:cNvPicPr>
            <a:picLocks noChangeAspect="1"/>
          </p:cNvPicPr>
          <p:nvPr/>
        </p:nvPicPr>
        <p:blipFill>
          <a:blip r:embed="rId3"/>
          <a:stretch>
            <a:fillRect/>
          </a:stretch>
        </p:blipFill>
        <p:spPr>
          <a:xfrm>
            <a:off x="5090160" y="198096"/>
            <a:ext cx="4510077" cy="625646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537855" y="1808480"/>
            <a:ext cx="3935688" cy="2023252"/>
          </a:xfrm>
        </p:spPr>
        <p:txBody>
          <a:bodyPr/>
          <a:lstStyle/>
          <a:p>
            <a:r>
              <a:rPr lang="en-US" dirty="0"/>
              <a:t>HOME PAGE</a:t>
            </a:r>
          </a:p>
        </p:txBody>
      </p:sp>
    </p:spTree>
    <p:extLst>
      <p:ext uri="{BB962C8B-B14F-4D97-AF65-F5344CB8AC3E}">
        <p14:creationId xmlns:p14="http://schemas.microsoft.com/office/powerpoint/2010/main" val="4048375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8960619" cy="940361"/>
          </a:xfrm>
        </p:spPr>
        <p:txBody>
          <a:bodyPr/>
          <a:lstStyle/>
          <a:p>
            <a:r>
              <a:rPr lang="en-US" sz="3600" spc="-50" dirty="0"/>
              <a:t>ADMIN PANEL</a:t>
            </a:r>
            <a:endParaRPr lang="en-US" dirty="0"/>
          </a:p>
        </p:txBody>
      </p:sp>
      <p:pic>
        <p:nvPicPr>
          <p:cNvPr id="7" name="Content Placeholder 6">
            <a:extLst>
              <a:ext uri="{FF2B5EF4-FFF2-40B4-BE49-F238E27FC236}">
                <a16:creationId xmlns:a16="http://schemas.microsoft.com/office/drawing/2014/main" id="{6A66D7B0-578D-3BD0-A9CC-2ED1282A08E6}"/>
              </a:ext>
            </a:extLst>
          </p:cNvPr>
          <p:cNvPicPr>
            <a:picLocks noGrp="1" noChangeAspect="1"/>
          </p:cNvPicPr>
          <p:nvPr>
            <p:ph sz="quarter" idx="13"/>
          </p:nvPr>
        </p:nvPicPr>
        <p:blipFill>
          <a:blip r:embed="rId2"/>
          <a:stretch>
            <a:fillRect/>
          </a:stretch>
        </p:blipFill>
        <p:spPr>
          <a:xfrm>
            <a:off x="2652261" y="2210229"/>
            <a:ext cx="3288674" cy="2290636"/>
          </a:xfrm>
          <a:prstGeom prst="rect">
            <a:avLst/>
          </a:prstGeom>
        </p:spPr>
      </p:pic>
      <p:pic>
        <p:nvPicPr>
          <p:cNvPr id="8" name="Content Placeholder 7">
            <a:extLst>
              <a:ext uri="{FF2B5EF4-FFF2-40B4-BE49-F238E27FC236}">
                <a16:creationId xmlns:a16="http://schemas.microsoft.com/office/drawing/2014/main" id="{74B55CD5-FA6C-C3E3-5AB6-D830D3A0CF67}"/>
              </a:ext>
            </a:extLst>
          </p:cNvPr>
          <p:cNvPicPr>
            <a:picLocks noGrp="1" noChangeAspect="1"/>
          </p:cNvPicPr>
          <p:nvPr>
            <p:ph sz="quarter" idx="14"/>
          </p:nvPr>
        </p:nvPicPr>
        <p:blipFill>
          <a:blip r:embed="rId3"/>
          <a:stretch>
            <a:fillRect/>
          </a:stretch>
        </p:blipFill>
        <p:spPr>
          <a:xfrm>
            <a:off x="7348347" y="927481"/>
            <a:ext cx="3768732" cy="2356946"/>
          </a:xfrm>
          <a:prstGeom prst="rect">
            <a:avLst/>
          </a:prstGeom>
        </p:spPr>
      </p:pic>
      <p:pic>
        <p:nvPicPr>
          <p:cNvPr id="11" name="Picture 10">
            <a:extLst>
              <a:ext uri="{FF2B5EF4-FFF2-40B4-BE49-F238E27FC236}">
                <a16:creationId xmlns:a16="http://schemas.microsoft.com/office/drawing/2014/main" id="{315412F6-B24B-DF1F-D91B-8505F4F2D7CD}"/>
              </a:ext>
            </a:extLst>
          </p:cNvPr>
          <p:cNvPicPr>
            <a:picLocks noChangeAspect="1"/>
          </p:cNvPicPr>
          <p:nvPr/>
        </p:nvPicPr>
        <p:blipFill>
          <a:blip r:embed="rId4"/>
          <a:stretch>
            <a:fillRect/>
          </a:stretch>
        </p:blipFill>
        <p:spPr>
          <a:xfrm>
            <a:off x="7348348" y="3891309"/>
            <a:ext cx="3768731" cy="2860572"/>
          </a:xfrm>
          <a:prstGeom prst="rect">
            <a:avLst/>
          </a:prstGeom>
        </p:spPr>
      </p:pic>
    </p:spTree>
    <p:extLst>
      <p:ext uri="{BB962C8B-B14F-4D97-AF65-F5344CB8AC3E}">
        <p14:creationId xmlns:p14="http://schemas.microsoft.com/office/powerpoint/2010/main" val="420869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191181"/>
            <a:ext cx="9986896" cy="916259"/>
          </a:xfrm>
        </p:spPr>
        <p:txBody>
          <a:bodyPr>
            <a:normAutofit/>
          </a:bodyPr>
          <a:lstStyle/>
          <a:p>
            <a:pPr algn="ctr"/>
            <a:r>
              <a:rPr lang="en-US" sz="4500" dirty="0">
                <a:latin typeface="Times New Roman" panose="02020603050405020304" pitchFamily="18" charset="0"/>
                <a:cs typeface="Times New Roman" panose="02020603050405020304" pitchFamily="18" charset="0"/>
              </a:rPr>
              <a:t>Problem Statement</a:t>
            </a:r>
          </a:p>
        </p:txBody>
      </p:sp>
      <p:sp>
        <p:nvSpPr>
          <p:cNvPr id="5" name="Rectangle 1">
            <a:hlinkClick r:id="rId2"/>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5">
            <a:extLst>
              <a:ext uri="{FF2B5EF4-FFF2-40B4-BE49-F238E27FC236}">
                <a16:creationId xmlns:a16="http://schemas.microsoft.com/office/drawing/2014/main" id="{D3E42F2B-7E96-C25B-CB55-431E046F8740}"/>
              </a:ext>
            </a:extLst>
          </p:cNvPr>
          <p:cNvSpPr>
            <a:spLocks noGrp="1"/>
          </p:cNvSpPr>
          <p:nvPr>
            <p:ph idx="1"/>
          </p:nvPr>
        </p:nvSpPr>
        <p:spPr>
          <a:xfrm>
            <a:off x="838200" y="1298620"/>
            <a:ext cx="10668000" cy="4937079"/>
          </a:xfrm>
        </p:spPr>
        <p:txBody>
          <a:bodyPr>
            <a:noAutofit/>
          </a:bodyPr>
          <a:lstStyle/>
          <a:p>
            <a:pPr marL="0" indent="0">
              <a:lnSpc>
                <a:spcPct val="90000"/>
              </a:lnSpc>
              <a:spcAft>
                <a:spcPts val="600"/>
              </a:spcAft>
              <a:buNone/>
            </a:pPr>
            <a:r>
              <a:rPr lang="en-US" sz="2000" dirty="0">
                <a:latin typeface="Times New Roman" panose="02020603050405020304" pitchFamily="18" charset="0"/>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high cost of software development and deployment.</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Complex design in terms of User Interface and User Experience (UI/UX Design)</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Fear of data security breach.</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Difficulty in migrating from manual processes, because both staff and patients are used to the manual processes and so are unable to speedily cope with the new system.</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Lack of IT-friendly medical personnel is also presenting several challenges.</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p>
          <a:p>
            <a:endParaRPr lang="en-US" sz="2000" dirty="0"/>
          </a:p>
        </p:txBody>
      </p:sp>
    </p:spTree>
    <p:extLst>
      <p:ext uri="{BB962C8B-B14F-4D97-AF65-F5344CB8AC3E}">
        <p14:creationId xmlns:p14="http://schemas.microsoft.com/office/powerpoint/2010/main" val="2969951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417061" y="-340921"/>
            <a:ext cx="10364451" cy="1596177"/>
          </a:xfrm>
        </p:spPr>
        <p:txBody>
          <a:bodyPr/>
          <a:lstStyle/>
          <a:p>
            <a:r>
              <a:rPr lang="en-US" sz="3600" spc="-50" dirty="0"/>
              <a:t>DOCTOR PANEL</a:t>
            </a:r>
            <a:endParaRPr lang="en-US" dirty="0"/>
          </a:p>
        </p:txBody>
      </p:sp>
      <p:pic>
        <p:nvPicPr>
          <p:cNvPr id="8" name="Content Placeholder 7">
            <a:extLst>
              <a:ext uri="{FF2B5EF4-FFF2-40B4-BE49-F238E27FC236}">
                <a16:creationId xmlns:a16="http://schemas.microsoft.com/office/drawing/2014/main" id="{B21BB1A8-7971-B010-D039-85025201E35F}"/>
              </a:ext>
            </a:extLst>
          </p:cNvPr>
          <p:cNvPicPr>
            <a:picLocks noGrp="1" noChangeAspect="1"/>
          </p:cNvPicPr>
          <p:nvPr>
            <p:ph sz="quarter" idx="13"/>
          </p:nvPr>
        </p:nvPicPr>
        <p:blipFill>
          <a:blip r:embed="rId3"/>
          <a:stretch>
            <a:fillRect/>
          </a:stretch>
        </p:blipFill>
        <p:spPr>
          <a:xfrm>
            <a:off x="1087408" y="2295828"/>
            <a:ext cx="4095052" cy="2763837"/>
          </a:xfrm>
          <a:prstGeom prst="rect">
            <a:avLst/>
          </a:prstGeom>
        </p:spPr>
      </p:pic>
      <p:pic>
        <p:nvPicPr>
          <p:cNvPr id="11" name="Content Placeholder 10">
            <a:extLst>
              <a:ext uri="{FF2B5EF4-FFF2-40B4-BE49-F238E27FC236}">
                <a16:creationId xmlns:a16="http://schemas.microsoft.com/office/drawing/2014/main" id="{2FB43F49-8F50-CD89-0242-4B3FD67B9530}"/>
              </a:ext>
            </a:extLst>
          </p:cNvPr>
          <p:cNvPicPr>
            <a:picLocks noGrp="1" noChangeAspect="1"/>
          </p:cNvPicPr>
          <p:nvPr>
            <p:ph sz="quarter" idx="14"/>
          </p:nvPr>
        </p:nvPicPr>
        <p:blipFill rotWithShape="1">
          <a:blip r:embed="rId4"/>
          <a:srcRect r="-6"/>
          <a:stretch/>
        </p:blipFill>
        <p:spPr bwMode="auto">
          <a:xfrm>
            <a:off x="5834377" y="1057144"/>
            <a:ext cx="4266755" cy="210405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7133A00-AED2-01BE-7EBB-8C61EB50A886}"/>
              </a:ext>
            </a:extLst>
          </p:cNvPr>
          <p:cNvPicPr>
            <a:picLocks noChangeAspect="1"/>
          </p:cNvPicPr>
          <p:nvPr/>
        </p:nvPicPr>
        <p:blipFill>
          <a:blip r:embed="rId5"/>
          <a:stretch>
            <a:fillRect/>
          </a:stretch>
        </p:blipFill>
        <p:spPr>
          <a:xfrm>
            <a:off x="5897092" y="3751100"/>
            <a:ext cx="4374668" cy="2942280"/>
          </a:xfrm>
          <a:prstGeom prst="rect">
            <a:avLst/>
          </a:prstGeom>
        </p:spPr>
      </p:pic>
    </p:spTree>
    <p:extLst>
      <p:ext uri="{BB962C8B-B14F-4D97-AF65-F5344CB8AC3E}">
        <p14:creationId xmlns:p14="http://schemas.microsoft.com/office/powerpoint/2010/main" val="1109100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10364451" cy="1596177"/>
          </a:xfrm>
        </p:spPr>
        <p:txBody>
          <a:bodyPr/>
          <a:lstStyle/>
          <a:p>
            <a:r>
              <a:rPr lang="en-US" sz="3600" spc="-50" dirty="0"/>
              <a:t>Register &amp; Login Screen</a:t>
            </a:r>
            <a:endParaRPr lang="en-US" dirty="0"/>
          </a:p>
        </p:txBody>
      </p:sp>
      <p:pic>
        <p:nvPicPr>
          <p:cNvPr id="7" name="Content Placeholder 6" descr="Graphical user interface&#10;&#10;Description automatically generated">
            <a:extLst>
              <a:ext uri="{FF2B5EF4-FFF2-40B4-BE49-F238E27FC236}">
                <a16:creationId xmlns:a16="http://schemas.microsoft.com/office/drawing/2014/main" id="{A7987B28-86BE-CE07-2F0C-E746AA83F752}"/>
              </a:ext>
            </a:extLst>
          </p:cNvPr>
          <p:cNvPicPr>
            <a:picLocks noGrp="1" noChangeAspect="1"/>
          </p:cNvPicPr>
          <p:nvPr>
            <p:ph sz="quarter" idx="13"/>
          </p:nvPr>
        </p:nvPicPr>
        <p:blipFill>
          <a:blip r:embed="rId3"/>
          <a:stretch>
            <a:fillRect/>
          </a:stretch>
        </p:blipFill>
        <p:spPr>
          <a:xfrm>
            <a:off x="721861" y="1944427"/>
            <a:ext cx="4668966" cy="3424237"/>
          </a:xfrm>
          <a:prstGeom prst="rect">
            <a:avLst/>
          </a:prstGeom>
        </p:spPr>
      </p:pic>
      <p:pic>
        <p:nvPicPr>
          <p:cNvPr id="8" name="Content Placeholder 7" descr="Graphical user interface, application&#10;&#10;Description automatically generated">
            <a:extLst>
              <a:ext uri="{FF2B5EF4-FFF2-40B4-BE49-F238E27FC236}">
                <a16:creationId xmlns:a16="http://schemas.microsoft.com/office/drawing/2014/main" id="{C1950E70-E9CD-DBE2-CFF2-AAA1C2AE6562}"/>
              </a:ext>
            </a:extLst>
          </p:cNvPr>
          <p:cNvPicPr>
            <a:picLocks noGrp="1" noChangeAspect="1"/>
          </p:cNvPicPr>
          <p:nvPr>
            <p:ph sz="quarter" idx="14"/>
          </p:nvPr>
        </p:nvPicPr>
        <p:blipFill>
          <a:blip r:embed="rId4"/>
          <a:stretch>
            <a:fillRect/>
          </a:stretch>
        </p:blipFill>
        <p:spPr>
          <a:xfrm>
            <a:off x="6172200" y="1944427"/>
            <a:ext cx="5105400" cy="3519944"/>
          </a:xfrm>
          <a:prstGeom prst="rect">
            <a:avLst/>
          </a:prstGeom>
        </p:spPr>
      </p:pic>
    </p:spTree>
    <p:extLst>
      <p:ext uri="{BB962C8B-B14F-4D97-AF65-F5344CB8AC3E}">
        <p14:creationId xmlns:p14="http://schemas.microsoft.com/office/powerpoint/2010/main" val="3754606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10364451" cy="1596177"/>
          </a:xfrm>
        </p:spPr>
        <p:txBody>
          <a:bodyPr/>
          <a:lstStyle/>
          <a:p>
            <a:r>
              <a:rPr lang="en-US" sz="3600" spc="-50" dirty="0"/>
              <a:t>PATIENT PANEL</a:t>
            </a:r>
            <a:endParaRPr lang="en-US" dirty="0"/>
          </a:p>
        </p:txBody>
      </p:sp>
      <p:pic>
        <p:nvPicPr>
          <p:cNvPr id="10" name="Content Placeholder 9">
            <a:extLst>
              <a:ext uri="{FF2B5EF4-FFF2-40B4-BE49-F238E27FC236}">
                <a16:creationId xmlns:a16="http://schemas.microsoft.com/office/drawing/2014/main" id="{332B324C-4B0B-810E-2E16-CDDE5C2DDB2B}"/>
              </a:ext>
            </a:extLst>
          </p:cNvPr>
          <p:cNvPicPr>
            <a:picLocks noGrp="1" noChangeAspect="1"/>
          </p:cNvPicPr>
          <p:nvPr>
            <p:ph sz="quarter" idx="13"/>
          </p:nvPr>
        </p:nvPicPr>
        <p:blipFill>
          <a:blip r:embed="rId3"/>
          <a:stretch>
            <a:fillRect/>
          </a:stretch>
        </p:blipFill>
        <p:spPr>
          <a:xfrm>
            <a:off x="1435755" y="1944427"/>
            <a:ext cx="3696929" cy="3424237"/>
          </a:xfrm>
          <a:prstGeom prst="rect">
            <a:avLst/>
          </a:prstGeom>
        </p:spPr>
      </p:pic>
      <p:pic>
        <p:nvPicPr>
          <p:cNvPr id="14" name="Content Placeholder 13">
            <a:extLst>
              <a:ext uri="{FF2B5EF4-FFF2-40B4-BE49-F238E27FC236}">
                <a16:creationId xmlns:a16="http://schemas.microsoft.com/office/drawing/2014/main" id="{456A085D-059C-C0CE-7920-92B4F955788B}"/>
              </a:ext>
            </a:extLst>
          </p:cNvPr>
          <p:cNvPicPr>
            <a:picLocks noGrp="1" noChangeAspect="1"/>
          </p:cNvPicPr>
          <p:nvPr>
            <p:ph sz="quarter" idx="14"/>
          </p:nvPr>
        </p:nvPicPr>
        <p:blipFill>
          <a:blip r:embed="rId4"/>
          <a:stretch>
            <a:fillRect/>
          </a:stretch>
        </p:blipFill>
        <p:spPr>
          <a:xfrm>
            <a:off x="6219981" y="1944426"/>
            <a:ext cx="4685798" cy="3424237"/>
          </a:xfrm>
          <a:prstGeom prst="rect">
            <a:avLst/>
          </a:prstGeom>
        </p:spPr>
      </p:pic>
    </p:spTree>
    <p:extLst>
      <p:ext uri="{BB962C8B-B14F-4D97-AF65-F5344CB8AC3E}">
        <p14:creationId xmlns:p14="http://schemas.microsoft.com/office/powerpoint/2010/main" val="3127811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p:txBody>
          <a:bodyPr/>
          <a:lstStyle/>
          <a:p>
            <a:r>
              <a:rPr lang="en-US" dirty="0"/>
              <a:t>NURSE PANEL</a:t>
            </a:r>
          </a:p>
        </p:txBody>
      </p:sp>
      <p:pic>
        <p:nvPicPr>
          <p:cNvPr id="7" name="Content Placeholder 6">
            <a:extLst>
              <a:ext uri="{FF2B5EF4-FFF2-40B4-BE49-F238E27FC236}">
                <a16:creationId xmlns:a16="http://schemas.microsoft.com/office/drawing/2014/main" id="{10C73D27-EA21-D088-42C9-AF5A3A2D2CAC}"/>
              </a:ext>
            </a:extLst>
          </p:cNvPr>
          <p:cNvPicPr>
            <a:picLocks noGrp="1" noChangeAspect="1"/>
          </p:cNvPicPr>
          <p:nvPr>
            <p:ph sz="half" idx="2"/>
          </p:nvPr>
        </p:nvPicPr>
        <p:blipFill>
          <a:blip r:embed="rId2"/>
          <a:stretch>
            <a:fillRect/>
          </a:stretch>
        </p:blipFill>
        <p:spPr>
          <a:xfrm>
            <a:off x="6096001" y="272121"/>
            <a:ext cx="4236720" cy="2850522"/>
          </a:xfrm>
          <a:prstGeom prst="rect">
            <a:avLst/>
          </a:prstGeom>
        </p:spPr>
      </p:pic>
      <p:pic>
        <p:nvPicPr>
          <p:cNvPr id="13" name="Content Placeholder 12">
            <a:extLst>
              <a:ext uri="{FF2B5EF4-FFF2-40B4-BE49-F238E27FC236}">
                <a16:creationId xmlns:a16="http://schemas.microsoft.com/office/drawing/2014/main" id="{882CBC44-89B9-D475-81B4-62781513E51B}"/>
              </a:ext>
            </a:extLst>
          </p:cNvPr>
          <p:cNvPicPr>
            <a:picLocks noGrp="1" noChangeAspect="1"/>
          </p:cNvPicPr>
          <p:nvPr>
            <p:ph sz="quarter" idx="4"/>
          </p:nvPr>
        </p:nvPicPr>
        <p:blipFill>
          <a:blip r:embed="rId3"/>
          <a:stretch>
            <a:fillRect/>
          </a:stretch>
        </p:blipFill>
        <p:spPr>
          <a:xfrm>
            <a:off x="839788" y="1900055"/>
            <a:ext cx="3978013" cy="3684588"/>
          </a:xfrm>
          <a:prstGeom prst="rect">
            <a:avLst/>
          </a:prstGeom>
        </p:spPr>
      </p:pic>
    </p:spTree>
    <p:extLst>
      <p:ext uri="{BB962C8B-B14F-4D97-AF65-F5344CB8AC3E}">
        <p14:creationId xmlns:p14="http://schemas.microsoft.com/office/powerpoint/2010/main" val="1937010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839788" y="314325"/>
            <a:ext cx="10515600" cy="1325563"/>
          </a:xfrm>
        </p:spPr>
        <p:txBody>
          <a:bodyPr/>
          <a:lstStyle/>
          <a:p>
            <a:r>
              <a:rPr lang="en-US" dirty="0"/>
              <a:t>INVENTORY PANEL</a:t>
            </a:r>
          </a:p>
        </p:txBody>
      </p:sp>
      <p:pic>
        <p:nvPicPr>
          <p:cNvPr id="4" name="Picture 3">
            <a:extLst>
              <a:ext uri="{FF2B5EF4-FFF2-40B4-BE49-F238E27FC236}">
                <a16:creationId xmlns:a16="http://schemas.microsoft.com/office/drawing/2014/main" id="{B8C54C56-EC09-4298-88C5-A97FE9768336}"/>
              </a:ext>
            </a:extLst>
          </p:cNvPr>
          <p:cNvPicPr>
            <a:picLocks noChangeAspect="1"/>
          </p:cNvPicPr>
          <p:nvPr/>
        </p:nvPicPr>
        <p:blipFill>
          <a:blip r:embed="rId2"/>
          <a:stretch>
            <a:fillRect/>
          </a:stretch>
        </p:blipFill>
        <p:spPr>
          <a:xfrm>
            <a:off x="724694" y="2611914"/>
            <a:ext cx="4505765" cy="2850522"/>
          </a:xfrm>
          <a:prstGeom prst="rect">
            <a:avLst/>
          </a:prstGeom>
        </p:spPr>
      </p:pic>
      <p:pic>
        <p:nvPicPr>
          <p:cNvPr id="9" name="Picture 8">
            <a:extLst>
              <a:ext uri="{FF2B5EF4-FFF2-40B4-BE49-F238E27FC236}">
                <a16:creationId xmlns:a16="http://schemas.microsoft.com/office/drawing/2014/main" id="{4381F164-2426-320D-9A18-5121720D507A}"/>
              </a:ext>
            </a:extLst>
          </p:cNvPr>
          <p:cNvPicPr>
            <a:picLocks noChangeAspect="1"/>
          </p:cNvPicPr>
          <p:nvPr/>
        </p:nvPicPr>
        <p:blipFill>
          <a:blip r:embed="rId3"/>
          <a:stretch>
            <a:fillRect/>
          </a:stretch>
        </p:blipFill>
        <p:spPr>
          <a:xfrm>
            <a:off x="5994400" y="48268"/>
            <a:ext cx="4505765" cy="3183239"/>
          </a:xfrm>
          <a:prstGeom prst="rect">
            <a:avLst/>
          </a:prstGeom>
        </p:spPr>
      </p:pic>
      <p:pic>
        <p:nvPicPr>
          <p:cNvPr id="10" name="Picture 9">
            <a:extLst>
              <a:ext uri="{FF2B5EF4-FFF2-40B4-BE49-F238E27FC236}">
                <a16:creationId xmlns:a16="http://schemas.microsoft.com/office/drawing/2014/main" id="{0F9DD226-1DB3-17CF-03B5-5FD3CF3F5DCC}"/>
              </a:ext>
            </a:extLst>
          </p:cNvPr>
          <p:cNvPicPr>
            <a:picLocks noChangeAspect="1"/>
          </p:cNvPicPr>
          <p:nvPr/>
        </p:nvPicPr>
        <p:blipFill>
          <a:blip r:embed="rId4"/>
          <a:stretch>
            <a:fillRect/>
          </a:stretch>
        </p:blipFill>
        <p:spPr>
          <a:xfrm>
            <a:off x="5994399" y="3626494"/>
            <a:ext cx="4505765" cy="2850522"/>
          </a:xfrm>
          <a:prstGeom prst="rect">
            <a:avLst/>
          </a:prstGeom>
        </p:spPr>
      </p:pic>
    </p:spTree>
    <p:extLst>
      <p:ext uri="{BB962C8B-B14F-4D97-AF65-F5344CB8AC3E}">
        <p14:creationId xmlns:p14="http://schemas.microsoft.com/office/powerpoint/2010/main" val="1158736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4B8CA-8029-269E-5E15-BCCDC4788D8B}"/>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600" b="1" spc="-50" baseline="0"/>
              <a:t>Api used </a:t>
            </a:r>
            <a:endParaRPr lang="en-US" sz="6600"/>
          </a:p>
        </p:txBody>
      </p:sp>
      <p:pic>
        <p:nvPicPr>
          <p:cNvPr id="6" name="Picture 2" descr="Human API">
            <a:extLst>
              <a:ext uri="{FF2B5EF4-FFF2-40B4-BE49-F238E27FC236}">
                <a16:creationId xmlns:a16="http://schemas.microsoft.com/office/drawing/2014/main" id="{E34E1AB4-A5F4-E462-5E8E-86E82A17FE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6480" y="1553389"/>
            <a:ext cx="5593768" cy="1272582"/>
          </a:xfrm>
          <a:prstGeom prst="rect">
            <a:avLst/>
          </a:prstGeom>
          <a:noFill/>
          <a:extLst>
            <a:ext uri="{909E8E84-426E-40DD-AFC4-6F175D3DCCD1}">
              <a14:hiddenFill xmlns:a14="http://schemas.microsoft.com/office/drawing/2010/main">
                <a:solidFill>
                  <a:srgbClr val="FFFFFF"/>
                </a:solidFill>
              </a14:hiddenFill>
            </a:ext>
          </a:extLst>
        </p:spPr>
      </p:pic>
      <p:sp>
        <p:nvSpPr>
          <p:cNvPr id="14"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DrChrono EHR / 11.0 API v4">
            <a:extLst>
              <a:ext uri="{FF2B5EF4-FFF2-40B4-BE49-F238E27FC236}">
                <a16:creationId xmlns:a16="http://schemas.microsoft.com/office/drawing/2014/main" id="{EF664DB1-1B04-5444-BC29-2C33E445B5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26480" y="4370228"/>
            <a:ext cx="2683879" cy="1643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rChrono Review | PCMag">
            <a:extLst>
              <a:ext uri="{FF2B5EF4-FFF2-40B4-BE49-F238E27FC236}">
                <a16:creationId xmlns:a16="http://schemas.microsoft.com/office/drawing/2014/main" id="{29E8FF05-0FBC-D6FF-C031-D64CA910CB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36369" y="4438167"/>
            <a:ext cx="2683879" cy="150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25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5C88A9-131A-A811-CC44-4481BC260B30}"/>
              </a:ext>
            </a:extLst>
          </p:cNvPr>
          <p:cNvSpPr txBox="1"/>
          <p:nvPr/>
        </p:nvSpPr>
        <p:spPr>
          <a:xfrm>
            <a:off x="2910840" y="291600"/>
            <a:ext cx="6096000" cy="784830"/>
          </a:xfrm>
          <a:prstGeom prst="rect">
            <a:avLst/>
          </a:prstGeom>
          <a:noFill/>
        </p:spPr>
        <p:txBody>
          <a:bodyPr wrap="square">
            <a:spAutoFit/>
          </a:bodyPr>
          <a:lstStyle/>
          <a:p>
            <a:pPr marL="0" indent="0" algn="ctr">
              <a:buNone/>
            </a:pPr>
            <a:r>
              <a:rPr lang="en-US" sz="4500" dirty="0">
                <a:latin typeface="Times New Roman" panose="02020603050405020304" pitchFamily="18" charset="0"/>
                <a:cs typeface="Times New Roman" panose="02020603050405020304" pitchFamily="18" charset="0"/>
              </a:rPr>
              <a:t>GitHub Link</a:t>
            </a:r>
          </a:p>
        </p:txBody>
      </p:sp>
      <p:sp>
        <p:nvSpPr>
          <p:cNvPr id="12" name="TextBox 11">
            <a:extLst>
              <a:ext uri="{FF2B5EF4-FFF2-40B4-BE49-F238E27FC236}">
                <a16:creationId xmlns:a16="http://schemas.microsoft.com/office/drawing/2014/main" id="{FD06B942-8A86-2D14-6DC2-88D87CF2C8B0}"/>
              </a:ext>
            </a:extLst>
          </p:cNvPr>
          <p:cNvSpPr txBox="1"/>
          <p:nvPr/>
        </p:nvSpPr>
        <p:spPr>
          <a:xfrm>
            <a:off x="2189480" y="1010493"/>
            <a:ext cx="7813040" cy="553998"/>
          </a:xfrm>
          <a:prstGeom prst="rect">
            <a:avLst/>
          </a:prstGeom>
          <a:noFill/>
        </p:spPr>
        <p:txBody>
          <a:bodyPr wrap="square">
            <a:spAutoFit/>
          </a:bodyPr>
          <a:lstStyle/>
          <a:p>
            <a:pPr algn="ctr">
              <a:spcBef>
                <a:spcPts val="1000"/>
              </a:spcBef>
            </a:pPr>
            <a:r>
              <a:rPr lang="en-US" sz="3000" dirty="0">
                <a:latin typeface="Times New Roman" panose="02020603050405020304" pitchFamily="18" charset="0"/>
                <a:cs typeface="Times New Roman" panose="02020603050405020304" pitchFamily="18" charset="0"/>
                <a:hlinkClick r:id="rId2"/>
              </a:rPr>
              <a:t>https://github.com/htmw/HMS/wiki</a:t>
            </a:r>
            <a:endParaRPr lang="en-US" sz="3000" dirty="0">
              <a:solidFill>
                <a:srgbClr val="FFFFFF"/>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F63A820-E5C5-5352-835D-2DD04B2B9EA0}"/>
              </a:ext>
            </a:extLst>
          </p:cNvPr>
          <p:cNvSpPr txBox="1"/>
          <p:nvPr/>
        </p:nvSpPr>
        <p:spPr>
          <a:xfrm>
            <a:off x="2682240" y="2289294"/>
            <a:ext cx="6096000" cy="784830"/>
          </a:xfrm>
          <a:prstGeom prst="rect">
            <a:avLst/>
          </a:prstGeom>
          <a:noFill/>
        </p:spPr>
        <p:txBody>
          <a:bodyPr wrap="square">
            <a:spAutoFit/>
          </a:bodyPr>
          <a:lstStyle/>
          <a:p>
            <a:pPr marR="0" lvl="0" algn="ctr" fontAlgn="auto">
              <a:lnSpc>
                <a:spcPct val="100000"/>
              </a:lnSpc>
              <a:spcBef>
                <a:spcPts val="0"/>
              </a:spcBef>
              <a:spcAft>
                <a:spcPts val="0"/>
              </a:spcAft>
              <a:buClrTx/>
              <a:buSzTx/>
              <a:tabLst/>
              <a:defRPr/>
            </a:pPr>
            <a:r>
              <a:rPr lang="en-US" sz="4500" dirty="0">
                <a:latin typeface="Times New Roman" panose="02020603050405020304" pitchFamily="18" charset="0"/>
                <a:cs typeface="Times New Roman" panose="02020603050405020304" pitchFamily="18" charset="0"/>
              </a:rPr>
              <a:t>Technical Paper Link</a:t>
            </a:r>
          </a:p>
        </p:txBody>
      </p:sp>
      <p:sp>
        <p:nvSpPr>
          <p:cNvPr id="17" name="TextBox 16">
            <a:extLst>
              <a:ext uri="{FF2B5EF4-FFF2-40B4-BE49-F238E27FC236}">
                <a16:creationId xmlns:a16="http://schemas.microsoft.com/office/drawing/2014/main" id="{3F02084E-5B65-CD97-5BEB-DEF07292D929}"/>
              </a:ext>
            </a:extLst>
          </p:cNvPr>
          <p:cNvSpPr txBox="1"/>
          <p:nvPr/>
        </p:nvSpPr>
        <p:spPr>
          <a:xfrm>
            <a:off x="2910840" y="3057544"/>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hlinkClick r:id="rId3"/>
              </a:rPr>
              <a:t>CURA  </a:t>
            </a:r>
            <a:r>
              <a:rPr kumimoji="0" lang="en-US"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3"/>
              </a:rPr>
              <a:t>TECHNICAL PAPER (GITHUB.COM</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3"/>
              </a:rPr>
              <a:t>)</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A9C2749-3EB3-CC26-20CA-DE324DB249D6}"/>
              </a:ext>
            </a:extLst>
          </p:cNvPr>
          <p:cNvSpPr txBox="1"/>
          <p:nvPr/>
        </p:nvSpPr>
        <p:spPr>
          <a:xfrm>
            <a:off x="3139440" y="3990220"/>
            <a:ext cx="6096000" cy="784830"/>
          </a:xfrm>
          <a:prstGeom prst="rect">
            <a:avLst/>
          </a:prstGeom>
          <a:noFill/>
        </p:spPr>
        <p:txBody>
          <a:bodyPr wrap="square">
            <a:spAutoFit/>
          </a:bodyPr>
          <a:lstStyle/>
          <a:p>
            <a:pPr indent="0" algn="ctr">
              <a:buFontTx/>
              <a:buNone/>
              <a:defRPr/>
            </a:pPr>
            <a:r>
              <a:rPr lang="en-US" sz="4500" dirty="0">
                <a:latin typeface="Times New Roman" panose="02020603050405020304" pitchFamily="18" charset="0"/>
                <a:cs typeface="Times New Roman" panose="02020603050405020304" pitchFamily="18" charset="0"/>
              </a:rPr>
              <a:t>Installation Manual Link</a:t>
            </a:r>
          </a:p>
        </p:txBody>
      </p:sp>
      <p:sp>
        <p:nvSpPr>
          <p:cNvPr id="23" name="TextBox 22">
            <a:extLst>
              <a:ext uri="{FF2B5EF4-FFF2-40B4-BE49-F238E27FC236}">
                <a16:creationId xmlns:a16="http://schemas.microsoft.com/office/drawing/2014/main" id="{EBC78C08-EB89-9DC6-062B-D880B286206E}"/>
              </a:ext>
            </a:extLst>
          </p:cNvPr>
          <p:cNvSpPr txBox="1"/>
          <p:nvPr/>
        </p:nvSpPr>
        <p:spPr>
          <a:xfrm>
            <a:off x="3271520" y="4823062"/>
            <a:ext cx="6096000" cy="369332"/>
          </a:xfrm>
          <a:prstGeom prst="rect">
            <a:avLst/>
          </a:prstGeom>
          <a:noFill/>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a:solidFill>
                  <a:prstClr val="black"/>
                </a:solidFill>
                <a:latin typeface="Times New Roman" panose="02020603050405020304" pitchFamily="18" charset="0"/>
                <a:cs typeface="Times New Roman" panose="02020603050405020304" pitchFamily="18" charset="0"/>
              </a:defRPr>
            </a:lvl1pPr>
          </a:lstStyle>
          <a:p>
            <a:r>
              <a:rPr lang="en-US" b="1" dirty="0">
                <a:solidFill>
                  <a:schemeClr val="accent1"/>
                </a:solidFill>
                <a:hlinkClick r:id="rId4">
                  <a:extLst>
                    <a:ext uri="{A12FA001-AC4F-418D-AE19-62706E023703}">
                      <ahyp:hlinkClr xmlns:ahyp="http://schemas.microsoft.com/office/drawing/2018/hyperlinkcolor" val="tx"/>
                    </a:ext>
                  </a:extLst>
                </a:hlinkClick>
              </a:rPr>
              <a:t>CURA INSTALLATION MANUAL(GITHUB.COM)</a:t>
            </a:r>
            <a:endParaRPr lang="en-US" b="1" dirty="0">
              <a:solidFill>
                <a:schemeClr val="accent1"/>
              </a:solidFill>
            </a:endParaRPr>
          </a:p>
        </p:txBody>
      </p:sp>
    </p:spTree>
    <p:extLst>
      <p:ext uri="{BB962C8B-B14F-4D97-AF65-F5344CB8AC3E}">
        <p14:creationId xmlns:p14="http://schemas.microsoft.com/office/powerpoint/2010/main" val="1477835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83000">
              <a:schemeClr val="accent1">
                <a:lumMod val="40000"/>
                <a:lumOff val="60000"/>
              </a:schemeClr>
            </a:gs>
            <a:gs pos="2000">
              <a:schemeClr val="accent1">
                <a:lumMod val="95000"/>
                <a:lumOff val="5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192402" y="2820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581727" y="649480"/>
            <a:ext cx="3025303" cy="5546047"/>
          </a:xfrm>
        </p:spPr>
        <p:txBody>
          <a:bodyPr vert="horz" lIns="91440" tIns="45720" rIns="91440" bIns="45720" rtlCol="0" anchor="ctr">
            <a:normAutofit/>
          </a:bodyPr>
          <a:lstStyle/>
          <a:p>
            <a:pPr indent="-228600" algn="l">
              <a:buFont typeface="Arial" panose="020B0604020202020204" pitchFamily="34" charset="0"/>
              <a:buChar char="•"/>
            </a:pPr>
            <a:r>
              <a:rPr lang="en-US" sz="2000" dirty="0"/>
              <a:t>Sai Teja </a:t>
            </a:r>
            <a:r>
              <a:rPr lang="en-US" sz="2000" dirty="0" err="1"/>
              <a:t>Koribilli</a:t>
            </a:r>
            <a:endParaRPr lang="en-US" sz="2000" dirty="0"/>
          </a:p>
          <a:p>
            <a:pPr indent="-228600" algn="l">
              <a:buFont typeface="Arial" panose="020B0604020202020204" pitchFamily="34" charset="0"/>
              <a:buChar char="•"/>
            </a:pPr>
            <a:r>
              <a:rPr lang="en-US" sz="2000" dirty="0"/>
              <a:t>Jigar Shah</a:t>
            </a:r>
          </a:p>
          <a:p>
            <a:pPr indent="-228600" algn="l">
              <a:buFont typeface="Arial" panose="020B0604020202020204" pitchFamily="34" charset="0"/>
              <a:buChar char="•"/>
            </a:pPr>
            <a:r>
              <a:rPr lang="en-US" sz="2000" dirty="0"/>
              <a:t>Mounika Krishna </a:t>
            </a:r>
            <a:r>
              <a:rPr lang="en-US" sz="2000" dirty="0" err="1"/>
              <a:t>Thalla</a:t>
            </a:r>
            <a:endParaRPr lang="en-US" sz="2000" dirty="0"/>
          </a:p>
          <a:p>
            <a:pPr indent="-228600" algn="l">
              <a:buFont typeface="Arial" panose="020B0604020202020204" pitchFamily="34" charset="0"/>
              <a:buChar char="•"/>
            </a:pPr>
            <a:r>
              <a:rPr lang="en-US" sz="2000" dirty="0"/>
              <a:t>Kuldeep Raj Kaluvala</a:t>
            </a:r>
          </a:p>
          <a:p>
            <a:pPr indent="-228600" algn="l">
              <a:buFont typeface="Arial" panose="020B0604020202020204" pitchFamily="34" charset="0"/>
              <a:buChar char="•"/>
            </a:pPr>
            <a:r>
              <a:rPr lang="en-US" sz="2000" dirty="0"/>
              <a:t>Bindu </a:t>
            </a:r>
            <a:r>
              <a:rPr lang="en-US" sz="2000" dirty="0" err="1"/>
              <a:t>Valishetti</a:t>
            </a:r>
            <a:endParaRPr lang="en-US" sz="2000" dirty="0"/>
          </a:p>
          <a:p>
            <a:pPr indent="-228600" algn="l">
              <a:buFont typeface="Arial" panose="020B0604020202020204" pitchFamily="34" charset="0"/>
              <a:buChar char="•"/>
            </a:pPr>
            <a:r>
              <a:rPr lang="en-US" sz="2000" dirty="0"/>
              <a:t>Nikhil </a:t>
            </a:r>
          </a:p>
          <a:p>
            <a:pPr indent="-228600" algn="l">
              <a:buFont typeface="Arial" panose="020B0604020202020204" pitchFamily="34" charset="0"/>
              <a:buChar char="•"/>
            </a:pPr>
            <a:r>
              <a:rPr lang="en-US" sz="2000" dirty="0"/>
              <a:t>Shivansh Tomar</a:t>
            </a: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697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191181"/>
            <a:ext cx="9986896" cy="916259"/>
          </a:xfrm>
        </p:spPr>
        <p:txBody>
          <a:bodyPr>
            <a:normAutofit/>
          </a:bodyPr>
          <a:lstStyle/>
          <a:p>
            <a:pPr algn="ctr"/>
            <a:r>
              <a:rPr lang="en-US" sz="4500" dirty="0">
                <a:latin typeface="Times New Roman" panose="02020603050405020304" pitchFamily="18" charset="0"/>
                <a:cs typeface="Times New Roman" panose="02020603050405020304" pitchFamily="18" charset="0"/>
              </a:rPr>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nvPr>
        </p:nvGraphicFramePr>
        <p:xfrm>
          <a:off x="2665445" y="1400221"/>
          <a:ext cx="6316824" cy="4612386"/>
        </p:xfrm>
        <a:graphic>
          <a:graphicData uri="http://schemas.openxmlformats.org/drawingml/2006/table">
            <a:tbl>
              <a:tblPr bandRow="1">
                <a:tableStyleId>{46F890A9-2807-4EBB-B81D-B2AA78EC7F39}</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tx1"/>
                          </a:solidFill>
                          <a:effectLst/>
                        </a:rPr>
                        <a:t>Project Description</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rPr>
                        <a:t>Cura</a:t>
                      </a:r>
                      <a:r>
                        <a:rPr lang="en-US" sz="1100" dirty="0">
                          <a:effectLst/>
                        </a:rPr>
                        <a:t> HMS</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214396">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US" sz="1100" kern="1200" dirty="0">
                          <a:solidFill>
                            <a:schemeClr val="dk1"/>
                          </a:solidFill>
                          <a:effectLst/>
                        </a:rPr>
                        <a:t>Medical Maestros</a:t>
                      </a:r>
                      <a:endParaRPr lang="en-US" sz="11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571001932"/>
                  </a:ext>
                </a:extLst>
              </a:tr>
              <a:tr h="2743200">
                <a:tc>
                  <a:txBody>
                    <a:bodyPr/>
                    <a:lstStyle/>
                    <a:p>
                      <a:pPr marL="0" marR="0">
                        <a:spcBef>
                          <a:spcPts val="100"/>
                        </a:spcBef>
                        <a:spcAft>
                          <a:spcPts val="200"/>
                        </a:spcAft>
                      </a:pPr>
                      <a:r>
                        <a:rPr lang="en-US" sz="1100" dirty="0">
                          <a:effectLst/>
                        </a:rPr>
                        <a:t>Project Description:</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indent="-182880" defTabSz="914400">
                        <a:spcAft>
                          <a:spcPts val="600"/>
                        </a:spcAft>
                        <a:buClr>
                          <a:schemeClr val="accent1"/>
                        </a:buClr>
                      </a:pPr>
                      <a:r>
                        <a:rPr lang="en-US" sz="1100" dirty="0"/>
                        <a:t>CURA helps to automate routine tasks, optimize staff coordination, improve communication, distribute the workload, store different types of information, and provide financial and HR management.</a:t>
                      </a: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 patients</a:t>
                      </a:r>
                      <a:endParaRPr lang="en-US" sz="1200" dirty="0">
                        <a:effectLst/>
                      </a:endParaRPr>
                    </a:p>
                    <a:p>
                      <a:pPr marL="0" marR="0">
                        <a:spcBef>
                          <a:spcPts val="100"/>
                        </a:spcBef>
                        <a:spcAft>
                          <a:spcPts val="200"/>
                        </a:spcAft>
                      </a:pPr>
                      <a:r>
                        <a:rPr lang="en-US" sz="1100" b="1" dirty="0">
                          <a:effectLst/>
                        </a:rPr>
                        <a:t>who</a:t>
                      </a:r>
                      <a:r>
                        <a:rPr lang="en-US" sz="1100" dirty="0">
                          <a:effectLst/>
                        </a:rPr>
                        <a:t> want to book an appointments,</a:t>
                      </a:r>
                      <a:endParaRPr lang="en-US" sz="1200" dirty="0">
                        <a:effectLst/>
                      </a:endParaRPr>
                    </a:p>
                    <a:p>
                      <a:pPr marL="0" marR="0">
                        <a:spcBef>
                          <a:spcPts val="100"/>
                        </a:spcBef>
                        <a:spcAft>
                          <a:spcPts val="200"/>
                        </a:spcAft>
                      </a:pPr>
                      <a:r>
                        <a:rPr lang="en-US" sz="1100" b="1" dirty="0">
                          <a:effectLst/>
                        </a:rPr>
                        <a:t>the</a:t>
                      </a:r>
                      <a:r>
                        <a:rPr lang="en-US" sz="1100" dirty="0">
                          <a:effectLst/>
                        </a:rPr>
                        <a:t> CURA</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to book an appointment with doctor,</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doctor’s availability</a:t>
                      </a:r>
                      <a:endParaRPr lang="en-US" sz="1200" dirty="0">
                        <a:effectLst/>
                      </a:endParaRPr>
                    </a:p>
                    <a:p>
                      <a:pPr marL="0" marR="0">
                        <a:spcBef>
                          <a:spcPts val="100"/>
                        </a:spcBef>
                        <a:spcAft>
                          <a:spcPts val="200"/>
                        </a:spcAft>
                      </a:pPr>
                      <a:r>
                        <a:rPr lang="en-US" sz="1100" b="1" dirty="0">
                          <a:effectLst/>
                        </a:rPr>
                        <a:t>our </a:t>
                      </a:r>
                      <a:r>
                        <a:rPr lang="en-US" sz="1100" b="1" dirty="0" err="1">
                          <a:effectLst/>
                        </a:rPr>
                        <a:t>cura</a:t>
                      </a:r>
                      <a:r>
                        <a:rPr lang="en-US" sz="1100" b="1" dirty="0">
                          <a:effectLst/>
                        </a:rPr>
                        <a:t> app </a:t>
                      </a:r>
                      <a:r>
                        <a:rPr lang="en-US" sz="1100" dirty="0"/>
                        <a:t>is a tool that collects data about patients, doctors, staff, hospital administrative details in one software</a:t>
                      </a:r>
                      <a:r>
                        <a:rPr lang="en-US" sz="1100" dirty="0">
                          <a:effectLst/>
                        </a:rPr>
                        <a:t>.</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72722">
                <a:tc gridSpan="2">
                  <a:txBody>
                    <a:bodyPr/>
                    <a:lstStyle/>
                    <a:p>
                      <a:pPr marL="0" marR="0" indent="45720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dirty="0">
                          <a:effectLst/>
                        </a:rPr>
                        <a:t>Patients can book appointments with particular Doctor according to their preferred date and time . </a:t>
                      </a:r>
                    </a:p>
                    <a:p>
                      <a:pPr marL="342900" marR="0" lvl="0" indent="-342900">
                        <a:spcBef>
                          <a:spcPts val="100"/>
                        </a:spcBef>
                        <a:spcAft>
                          <a:spcPts val="200"/>
                        </a:spcAft>
                        <a:buFont typeface="Arial" panose="020B0604020202020204" pitchFamily="34" charset="0"/>
                        <a:buChar char="●"/>
                      </a:pPr>
                      <a:r>
                        <a:rPr lang="en-US" sz="1100" dirty="0">
                          <a:effectLst/>
                        </a:rPr>
                        <a:t>Doctors can see the appointment list of patients and schedule his duties at hospital .</a:t>
                      </a:r>
                      <a:endParaRPr lang="en-US" sz="1200" dirty="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200" dirty="0">
                          <a:solidFill>
                            <a:schemeClr val="tx1"/>
                          </a:solidFill>
                          <a:effectLst/>
                          <a:hlinkClick r:id="rId2">
                            <a:extLst>
                              <a:ext uri="{A12FA001-AC4F-418D-AE19-62706E023703}">
                                <ahyp:hlinkClr xmlns:ahyp="http://schemas.microsoft.com/office/drawing/2018/hyperlinkcolor" val="tx"/>
                              </a:ext>
                            </a:extLst>
                          </a:hlinkClick>
                        </a:rPr>
                        <a:t>https://github.com/htmw/HMS/wiki</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3"/>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7570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70565-223F-5FC0-5896-B5D1AF965E3A}"/>
              </a:ext>
            </a:extLst>
          </p:cNvPr>
          <p:cNvSpPr>
            <a:spLocks noGrp="1"/>
          </p:cNvSpPr>
          <p:nvPr>
            <p:ph type="title"/>
          </p:nvPr>
        </p:nvSpPr>
        <p:spPr>
          <a:xfrm>
            <a:off x="641180" y="399971"/>
            <a:ext cx="10909640" cy="1368614"/>
          </a:xfrm>
        </p:spPr>
        <p:txBody>
          <a:bodyPr vert="horz" lIns="91440" tIns="45720" rIns="91440" bIns="45720" rtlCol="0" anchor="ctr">
            <a:normAutofit/>
          </a:bodyPr>
          <a:lstStyle/>
          <a:p>
            <a:pPr algn="ctr"/>
            <a:r>
              <a:rPr lang="en-US" sz="4500" dirty="0">
                <a:latin typeface="Times New Roman" panose="02020603050405020304" pitchFamily="18" charset="0"/>
                <a:cs typeface="Times New Roman" panose="02020603050405020304" pitchFamily="18" charset="0"/>
              </a:rPr>
              <a:t>Team Working Agreement</a:t>
            </a:r>
          </a:p>
        </p:txBody>
      </p:sp>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Text&#10;&#10;Description automatically generated with medium confidence">
            <a:extLst>
              <a:ext uri="{FF2B5EF4-FFF2-40B4-BE49-F238E27FC236}">
                <a16:creationId xmlns:a16="http://schemas.microsoft.com/office/drawing/2014/main" id="{25E9F7CD-2036-50AD-D050-B85CAF815433}"/>
              </a:ext>
            </a:extLst>
          </p:cNvPr>
          <p:cNvPicPr>
            <a:picLocks noGrp="1" noChangeAspect="1"/>
          </p:cNvPicPr>
          <p:nvPr>
            <p:ph sz="half" idx="2"/>
          </p:nvPr>
        </p:nvPicPr>
        <p:blipFill>
          <a:blip r:embed="rId2"/>
          <a:stretch>
            <a:fillRect/>
          </a:stretch>
        </p:blipFill>
        <p:spPr>
          <a:xfrm>
            <a:off x="1153483" y="2054062"/>
            <a:ext cx="4861237" cy="4350807"/>
          </a:xfrm>
          <a:prstGeom prst="rect">
            <a:avLst/>
          </a:prstGeom>
        </p:spPr>
      </p:pic>
      <p:pic>
        <p:nvPicPr>
          <p:cNvPr id="13" name="Content Placeholder 12" descr="Text&#10;&#10;Description automatically generated">
            <a:extLst>
              <a:ext uri="{FF2B5EF4-FFF2-40B4-BE49-F238E27FC236}">
                <a16:creationId xmlns:a16="http://schemas.microsoft.com/office/drawing/2014/main" id="{B4D93B04-B7AC-73A5-A76F-B7F6C6E4893D}"/>
              </a:ext>
            </a:extLst>
          </p:cNvPr>
          <p:cNvPicPr>
            <a:picLocks noGrp="1" noChangeAspect="1"/>
          </p:cNvPicPr>
          <p:nvPr>
            <p:ph sz="quarter" idx="4"/>
          </p:nvPr>
        </p:nvPicPr>
        <p:blipFill>
          <a:blip r:embed="rId3"/>
          <a:stretch>
            <a:fillRect/>
          </a:stretch>
        </p:blipFill>
        <p:spPr>
          <a:xfrm>
            <a:off x="6341752" y="2072350"/>
            <a:ext cx="4786304" cy="4176050"/>
          </a:xfrm>
          <a:prstGeom prst="rect">
            <a:avLst/>
          </a:prstGeom>
        </p:spPr>
      </p:pic>
    </p:spTree>
    <p:extLst>
      <p:ext uri="{BB962C8B-B14F-4D97-AF65-F5344CB8AC3E}">
        <p14:creationId xmlns:p14="http://schemas.microsoft.com/office/powerpoint/2010/main" val="332537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alphaModFix amt="40000"/>
          </a:blip>
          <a:srcRect l="2337" r="19419"/>
          <a:stretch/>
        </p:blipFill>
        <p:spPr>
          <a:xfrm>
            <a:off x="-170" y="10"/>
            <a:ext cx="8450317" cy="6857990"/>
          </a:xfrm>
          <a:prstGeom prst="rect">
            <a:avLst/>
          </a:prstGeom>
        </p:spPr>
      </p:pic>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643467" y="643467"/>
            <a:ext cx="5087481" cy="4725975"/>
          </a:xfrm>
        </p:spPr>
        <p:txBody>
          <a:bodyPr>
            <a:normAutofit/>
          </a:bodyPr>
          <a:lstStyle/>
          <a:p>
            <a:pPr algn="l"/>
            <a:r>
              <a:rPr lang="en-US" sz="5000" dirty="0">
                <a:solidFill>
                  <a:srgbClr val="FFFFFF"/>
                </a:solidFill>
                <a:latin typeface="Times New Roman" panose="02020603050405020304" pitchFamily="18" charset="0"/>
                <a:cs typeface="Times New Roman" panose="02020603050405020304" pitchFamily="18" charset="0"/>
              </a:rPr>
              <a:t>PERSONAS</a:t>
            </a:r>
          </a:p>
        </p:txBody>
      </p:sp>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8482" r="13480"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2701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30401</TotalTime>
  <Words>4449</Words>
  <Application>Microsoft Office PowerPoint</Application>
  <PresentationFormat>Widescreen</PresentationFormat>
  <Paragraphs>766</Paragraphs>
  <Slides>67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Arial</vt:lpstr>
      <vt:lpstr>Calibri</vt:lpstr>
      <vt:lpstr>Calibri Light</vt:lpstr>
      <vt:lpstr>Century Gothic</vt:lpstr>
      <vt:lpstr>Century Schoolbook</vt:lpstr>
      <vt:lpstr>Noto Sans Symbols</vt:lpstr>
      <vt:lpstr>Söhne</vt:lpstr>
      <vt:lpstr>Times New Roman</vt:lpstr>
      <vt:lpstr>Office Theme</vt:lpstr>
      <vt:lpstr>1_Office Theme</vt:lpstr>
      <vt:lpstr>CURA-HMS</vt:lpstr>
      <vt:lpstr>AGENDA</vt:lpstr>
      <vt:lpstr>Agenda</vt:lpstr>
      <vt:lpstr>Meet Our Team</vt:lpstr>
      <vt:lpstr>Meet Our Team</vt:lpstr>
      <vt:lpstr>Problem Statement</vt:lpstr>
      <vt:lpstr>Project Description</vt:lpstr>
      <vt:lpstr>Team Working Agreement</vt:lpstr>
      <vt:lpstr>PERSONAS</vt:lpstr>
      <vt:lpstr>Persona 1</vt:lpstr>
      <vt:lpstr>Persona 2</vt:lpstr>
      <vt:lpstr>Persona 3</vt:lpstr>
      <vt:lpstr>Minimum Viable Product (MVP)</vt:lpstr>
      <vt:lpstr>TECHNOLOGIES</vt:lpstr>
      <vt:lpstr>                      Algorithm</vt:lpstr>
      <vt:lpstr>ID3 ALGORITHM</vt:lpstr>
      <vt:lpstr>ID3 ALGORITHM</vt:lpstr>
      <vt:lpstr> Diagrams</vt:lpstr>
      <vt:lpstr>PowerPoint Presentation</vt:lpstr>
      <vt:lpstr>PowerPoint Presentation</vt:lpstr>
      <vt:lpstr>PowerPoint Presentation</vt:lpstr>
      <vt:lpstr>PowerPoint Presentation</vt:lpstr>
      <vt:lpstr>PowerPoint Presentation</vt:lpstr>
      <vt:lpstr>SPRINT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BACKLOG </vt:lpstr>
      <vt:lpstr>  Product Backlog</vt:lpstr>
      <vt:lpstr>  Product Backlog</vt:lpstr>
      <vt:lpstr>  Product Backlog</vt:lpstr>
      <vt:lpstr>SPRINT 8 BACKLOG</vt:lpstr>
      <vt:lpstr>Sprint 8 Backlog</vt:lpstr>
      <vt:lpstr>USER STORIES    &amp; ACCEPTANCE CRITERIA</vt:lpstr>
      <vt:lpstr>PowerPoint Presentation</vt:lpstr>
      <vt:lpstr>PowerPoint Presentation</vt:lpstr>
      <vt:lpstr>PowerPoint Presentation</vt:lpstr>
      <vt:lpstr>PowerPoint Presentation</vt:lpstr>
      <vt:lpstr>TEST CASES</vt:lpstr>
      <vt:lpstr>Test Cases</vt:lpstr>
      <vt:lpstr>Test Cases</vt:lpstr>
      <vt:lpstr>Test Cases</vt:lpstr>
      <vt:lpstr>Stories Completed and Stories Not Completed</vt:lpstr>
      <vt:lpstr>METRICS</vt:lpstr>
      <vt:lpstr>PowerPoint Presentation</vt:lpstr>
      <vt:lpstr>PowerPoint Presentation</vt:lpstr>
      <vt:lpstr>PowerPoint Presentation</vt:lpstr>
      <vt:lpstr>RETROSPECTIVE</vt:lpstr>
      <vt:lpstr>What went well?</vt:lpstr>
      <vt:lpstr>What did not go well?</vt:lpstr>
      <vt:lpstr>What needs improvement? </vt:lpstr>
      <vt:lpstr>Improvements made from Professor Feedback</vt:lpstr>
      <vt:lpstr>APPLICATION SCREENSHOTS</vt:lpstr>
      <vt:lpstr>HOME PAGE</vt:lpstr>
      <vt:lpstr>ADMIN PANEL</vt:lpstr>
      <vt:lpstr>DOCTOR PANEL</vt:lpstr>
      <vt:lpstr>Register &amp; Login Screen</vt:lpstr>
      <vt:lpstr>PATIENT PANEL</vt:lpstr>
      <vt:lpstr>NURSE PANEL</vt:lpstr>
      <vt:lpstr>INVENTORY PANEL</vt:lpstr>
      <vt:lpstr>Api used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Kaluvala, Mr. Kuldeep Raj</cp:lastModifiedBy>
  <cp:revision>692</cp:revision>
  <dcterms:created xsi:type="dcterms:W3CDTF">2022-11-15T01:54:28Z</dcterms:created>
  <dcterms:modified xsi:type="dcterms:W3CDTF">2023-05-02T05:04:27Z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